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3" r:id="rId2"/>
  </p:sldMasterIdLst>
  <p:notesMasterIdLst>
    <p:notesMasterId r:id="rId40"/>
  </p:notesMasterIdLst>
  <p:handoutMasterIdLst>
    <p:handoutMasterId r:id="rId41"/>
  </p:handoutMasterIdLst>
  <p:sldIdLst>
    <p:sldId id="256" r:id="rId3"/>
    <p:sldId id="664" r:id="rId4"/>
    <p:sldId id="790" r:id="rId5"/>
    <p:sldId id="818" r:id="rId6"/>
    <p:sldId id="816" r:id="rId7"/>
    <p:sldId id="819" r:id="rId8"/>
    <p:sldId id="820" r:id="rId9"/>
    <p:sldId id="792" r:id="rId10"/>
    <p:sldId id="771" r:id="rId11"/>
    <p:sldId id="826" r:id="rId12"/>
    <p:sldId id="794" r:id="rId13"/>
    <p:sldId id="795" r:id="rId14"/>
    <p:sldId id="796" r:id="rId15"/>
    <p:sldId id="802" r:id="rId16"/>
    <p:sldId id="801" r:id="rId17"/>
    <p:sldId id="797" r:id="rId18"/>
    <p:sldId id="821" r:id="rId19"/>
    <p:sldId id="822" r:id="rId20"/>
    <p:sldId id="803" r:id="rId21"/>
    <p:sldId id="804" r:id="rId22"/>
    <p:sldId id="805" r:id="rId23"/>
    <p:sldId id="806" r:id="rId24"/>
    <p:sldId id="772" r:id="rId25"/>
    <p:sldId id="773" r:id="rId26"/>
    <p:sldId id="774" r:id="rId27"/>
    <p:sldId id="775" r:id="rId28"/>
    <p:sldId id="823" r:id="rId29"/>
    <p:sldId id="777" r:id="rId30"/>
    <p:sldId id="824" r:id="rId31"/>
    <p:sldId id="778" r:id="rId32"/>
    <p:sldId id="825" r:id="rId33"/>
    <p:sldId id="779" r:id="rId34"/>
    <p:sldId id="780" r:id="rId35"/>
    <p:sldId id="791" r:id="rId36"/>
    <p:sldId id="781" r:id="rId37"/>
    <p:sldId id="789" r:id="rId38"/>
    <p:sldId id="345" r:id="rId39"/>
  </p:sldIdLst>
  <p:sldSz cx="9144000" cy="6858000" type="screen4x3"/>
  <p:notesSz cx="6669088" cy="9926638"/>
  <p:defaultTextStyle>
    <a:defPPr>
      <a:defRPr lang="cs-CZ"/>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66"/>
    <a:srgbClr val="61D961"/>
    <a:srgbClr val="909C4A"/>
    <a:srgbClr val="FF9966"/>
    <a:srgbClr val="FFFF99"/>
    <a:srgbClr val="FFFF66"/>
    <a:srgbClr val="902828"/>
    <a:srgbClr val="B5CA70"/>
    <a:srgbClr val="2CBA2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292" autoAdjust="0"/>
    <p:restoredTop sz="91995" autoAdjust="0"/>
  </p:normalViewPr>
  <p:slideViewPr>
    <p:cSldViewPr>
      <p:cViewPr varScale="1">
        <p:scale>
          <a:sx n="77" d="100"/>
          <a:sy n="77" d="100"/>
        </p:scale>
        <p:origin x="-1116" y="-84"/>
      </p:cViewPr>
      <p:guideLst>
        <p:guide orient="horz" pos="2160"/>
        <p:guide pos="2880"/>
      </p:guideLst>
    </p:cSldViewPr>
  </p:slideViewPr>
  <p:outlineViewPr>
    <p:cViewPr>
      <p:scale>
        <a:sx n="33" d="100"/>
        <a:sy n="33" d="100"/>
      </p:scale>
      <p:origin x="54" y="5334"/>
    </p:cViewPr>
  </p:outlineViewPr>
  <p:notesTextViewPr>
    <p:cViewPr>
      <p:scale>
        <a:sx n="100" d="100"/>
        <a:sy n="100" d="100"/>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B4B552-55CF-410A-93DC-00B3648A4CA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cs-CZ"/>
        </a:p>
      </dgm:t>
    </dgm:pt>
    <dgm:pt modelId="{A756C214-2FC8-46F8-BF0D-5AA0158607B0}">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cs-CZ" sz="3200" dirty="0" smtClean="0"/>
            <a:t>formální podmínky</a:t>
          </a:r>
          <a:endParaRPr lang="cs-CZ" sz="3200" dirty="0"/>
        </a:p>
      </dgm:t>
    </dgm:pt>
    <dgm:pt modelId="{5E27C16A-979E-42E4-97A0-36E0649C2A88}" type="parTrans" cxnId="{A6BA3276-6A2D-41AC-A193-812EED26EC0F}">
      <dgm:prSet/>
      <dgm:spPr/>
      <dgm:t>
        <a:bodyPr/>
        <a:lstStyle/>
        <a:p>
          <a:endParaRPr lang="cs-CZ"/>
        </a:p>
      </dgm:t>
    </dgm:pt>
    <dgm:pt modelId="{875272F7-7F9C-4B27-80A8-75A40FC22452}" type="sibTrans" cxnId="{A6BA3276-6A2D-41AC-A193-812EED26EC0F}">
      <dgm:prSet/>
      <dgm:spPr/>
      <dgm:t>
        <a:bodyPr/>
        <a:lstStyle/>
        <a:p>
          <a:endParaRPr lang="cs-CZ"/>
        </a:p>
      </dgm:t>
    </dgm:pt>
    <dgm:pt modelId="{7E0356F8-50CE-4305-B05E-DAC46EDA75F7}">
      <dgm:prSet phldrT="[Text]">
        <dgm:style>
          <a:lnRef idx="1">
            <a:schemeClr val="accent1"/>
          </a:lnRef>
          <a:fillRef idx="2">
            <a:schemeClr val="accent1"/>
          </a:fillRef>
          <a:effectRef idx="1">
            <a:schemeClr val="accent1"/>
          </a:effectRef>
          <a:fontRef idx="minor">
            <a:schemeClr val="dk1"/>
          </a:fontRef>
        </dgm:style>
      </dgm:prSet>
      <dgm:spPr/>
      <dgm:t>
        <a:bodyPr/>
        <a:lstStyle/>
        <a:p>
          <a:r>
            <a:rPr lang="cs-CZ" b="1" dirty="0" smtClean="0"/>
            <a:t>zaplacení daně, v důsledku jejíhož doměření povinnost uhradit penále vznikla</a:t>
          </a:r>
          <a:endParaRPr lang="cs-CZ" b="1" dirty="0"/>
        </a:p>
      </dgm:t>
    </dgm:pt>
    <dgm:pt modelId="{3650E3B5-5589-4236-A5D0-735145EB8F66}" type="parTrans" cxnId="{279CAC5E-2F07-4B02-8C6B-C32558CE7CB8}">
      <dgm:prSet/>
      <dgm:spPr/>
      <dgm:t>
        <a:bodyPr/>
        <a:lstStyle/>
        <a:p>
          <a:endParaRPr lang="cs-CZ"/>
        </a:p>
      </dgm:t>
    </dgm:pt>
    <dgm:pt modelId="{255EFC78-4A82-421C-B5BB-A374914E29B1}" type="sibTrans" cxnId="{279CAC5E-2F07-4B02-8C6B-C32558CE7CB8}">
      <dgm:prSet/>
      <dgm:spPr/>
      <dgm:t>
        <a:bodyPr/>
        <a:lstStyle/>
        <a:p>
          <a:endParaRPr lang="cs-CZ"/>
        </a:p>
      </dgm:t>
    </dgm:pt>
    <dgm:pt modelId="{443E616F-4305-46BB-AD78-EFC2EA2FF723}">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cs-CZ" sz="3200" dirty="0" smtClean="0"/>
            <a:t>meritorní podmínky</a:t>
          </a:r>
          <a:endParaRPr lang="cs-CZ" sz="3200" dirty="0"/>
        </a:p>
      </dgm:t>
    </dgm:pt>
    <dgm:pt modelId="{AD91829E-FACC-4851-9411-3F3047AF0542}" type="parTrans" cxnId="{221EF485-C7D7-4291-A3B0-3E8DAD4BB4EC}">
      <dgm:prSet/>
      <dgm:spPr/>
      <dgm:t>
        <a:bodyPr/>
        <a:lstStyle/>
        <a:p>
          <a:endParaRPr lang="cs-CZ"/>
        </a:p>
      </dgm:t>
    </dgm:pt>
    <dgm:pt modelId="{92941E3F-B4D8-461A-B1C3-AE5BD55743ED}" type="sibTrans" cxnId="{221EF485-C7D7-4291-A3B0-3E8DAD4BB4EC}">
      <dgm:prSet/>
      <dgm:spPr/>
      <dgm:t>
        <a:bodyPr/>
        <a:lstStyle/>
        <a:p>
          <a:endParaRPr lang="cs-CZ"/>
        </a:p>
      </dgm:t>
    </dgm:pt>
    <dgm:pt modelId="{934759A0-D345-4E34-A332-02422256D36B}">
      <dgm:prSet phldrT="[Text]">
        <dgm:style>
          <a:lnRef idx="1">
            <a:schemeClr val="accent5"/>
          </a:lnRef>
          <a:fillRef idx="2">
            <a:schemeClr val="accent5"/>
          </a:fillRef>
          <a:effectRef idx="1">
            <a:schemeClr val="accent5"/>
          </a:effectRef>
          <a:fontRef idx="minor">
            <a:schemeClr val="dk1"/>
          </a:fontRef>
        </dgm:style>
      </dgm:prSet>
      <dgm:spPr/>
      <dgm:t>
        <a:bodyPr/>
        <a:lstStyle/>
        <a:p>
          <a:r>
            <a:rPr lang="cs-CZ" b="1" dirty="0" smtClean="0"/>
            <a:t>dostatečná součinnost v rámci postupu vedoucího k doměření daně </a:t>
          </a:r>
          <a:endParaRPr lang="cs-CZ" b="1" dirty="0"/>
        </a:p>
      </dgm:t>
    </dgm:pt>
    <dgm:pt modelId="{9F8C5BEE-05F6-4671-955D-076EB623A9E1}" type="parTrans" cxnId="{939F61C8-3F77-49BB-ACBC-C3D3873D01C2}">
      <dgm:prSet/>
      <dgm:spPr/>
      <dgm:t>
        <a:bodyPr/>
        <a:lstStyle/>
        <a:p>
          <a:endParaRPr lang="cs-CZ"/>
        </a:p>
      </dgm:t>
    </dgm:pt>
    <dgm:pt modelId="{61D6E46E-9865-4418-A5BC-38D73EE49C2A}" type="sibTrans" cxnId="{939F61C8-3F77-49BB-ACBC-C3D3873D01C2}">
      <dgm:prSet/>
      <dgm:spPr/>
      <dgm:t>
        <a:bodyPr/>
        <a:lstStyle/>
        <a:p>
          <a:endParaRPr lang="cs-CZ"/>
        </a:p>
      </dgm:t>
    </dgm:pt>
    <dgm:pt modelId="{0920FE5F-1603-4421-9899-F31570AB06C9}">
      <dgm:prSet phldrT="[Text]">
        <dgm:style>
          <a:lnRef idx="1">
            <a:schemeClr val="accent5"/>
          </a:lnRef>
          <a:fillRef idx="2">
            <a:schemeClr val="accent5"/>
          </a:fillRef>
          <a:effectRef idx="1">
            <a:schemeClr val="accent5"/>
          </a:effectRef>
          <a:fontRef idx="minor">
            <a:schemeClr val="dk1"/>
          </a:fontRef>
        </dgm:style>
      </dgm:prSet>
      <dgm:spPr/>
      <dgm:t>
        <a:bodyPr/>
        <a:lstStyle/>
        <a:p>
          <a:r>
            <a:rPr lang="cs-CZ" b="1" dirty="0" smtClean="0"/>
            <a:t>četnost porušování povinností při správě daní</a:t>
          </a:r>
          <a:endParaRPr lang="cs-CZ" b="1" dirty="0"/>
        </a:p>
      </dgm:t>
    </dgm:pt>
    <dgm:pt modelId="{D0A0309C-7410-4C1B-AF74-7D5DE818304B}" type="parTrans" cxnId="{E398CC95-AEED-47FA-8DF3-1A1961AA9368}">
      <dgm:prSet/>
      <dgm:spPr/>
      <dgm:t>
        <a:bodyPr/>
        <a:lstStyle/>
        <a:p>
          <a:endParaRPr lang="cs-CZ"/>
        </a:p>
      </dgm:t>
    </dgm:pt>
    <dgm:pt modelId="{79A67E39-BC8C-450A-9D8F-030A57C4B642}" type="sibTrans" cxnId="{E398CC95-AEED-47FA-8DF3-1A1961AA9368}">
      <dgm:prSet/>
      <dgm:spPr/>
      <dgm:t>
        <a:bodyPr/>
        <a:lstStyle/>
        <a:p>
          <a:endParaRPr lang="cs-CZ"/>
        </a:p>
      </dgm:t>
    </dgm:pt>
    <dgm:pt modelId="{978C9980-6D61-4EBC-8DE8-839E8010C351}">
      <dgm:prSet phldrT="[Text]">
        <dgm:style>
          <a:lnRef idx="1">
            <a:schemeClr val="accent1"/>
          </a:lnRef>
          <a:fillRef idx="2">
            <a:schemeClr val="accent1"/>
          </a:fillRef>
          <a:effectRef idx="1">
            <a:schemeClr val="accent1"/>
          </a:effectRef>
          <a:fontRef idx="minor">
            <a:schemeClr val="dk1"/>
          </a:fontRef>
        </dgm:style>
      </dgm:prSet>
      <dgm:spPr/>
      <dgm:t>
        <a:bodyPr/>
        <a:lstStyle/>
        <a:p>
          <a:r>
            <a:rPr lang="cs-CZ" b="1" dirty="0" smtClean="0"/>
            <a:t>dodržení lhůty pro podání žádosti</a:t>
          </a:r>
          <a:endParaRPr lang="cs-CZ" b="1" dirty="0"/>
        </a:p>
      </dgm:t>
    </dgm:pt>
    <dgm:pt modelId="{0B33A689-3F6C-4EFE-88EF-7071572D9994}" type="parTrans" cxnId="{C59E0991-D09B-4D9C-B997-86CFA7887DA5}">
      <dgm:prSet/>
      <dgm:spPr/>
      <dgm:t>
        <a:bodyPr/>
        <a:lstStyle/>
        <a:p>
          <a:endParaRPr lang="cs-CZ"/>
        </a:p>
      </dgm:t>
    </dgm:pt>
    <dgm:pt modelId="{9B47A422-7A17-4C2E-BD08-29CF5C8E0BBF}" type="sibTrans" cxnId="{C59E0991-D09B-4D9C-B997-86CFA7887DA5}">
      <dgm:prSet/>
      <dgm:spPr/>
      <dgm:t>
        <a:bodyPr/>
        <a:lstStyle/>
        <a:p>
          <a:endParaRPr lang="cs-CZ"/>
        </a:p>
      </dgm:t>
    </dgm:pt>
    <dgm:pt modelId="{41CDE0CB-B795-4502-85AD-AE48258F8475}">
      <dgm:prSet phldrT="[Text]">
        <dgm:style>
          <a:lnRef idx="1">
            <a:schemeClr val="accent1"/>
          </a:lnRef>
          <a:fillRef idx="2">
            <a:schemeClr val="accent1"/>
          </a:fillRef>
          <a:effectRef idx="1">
            <a:schemeClr val="accent1"/>
          </a:effectRef>
          <a:fontRef idx="minor">
            <a:schemeClr val="dk1"/>
          </a:fontRef>
        </dgm:style>
      </dgm:prSet>
      <dgm:spPr/>
      <dgm:t>
        <a:bodyPr/>
        <a:lstStyle/>
        <a:p>
          <a:r>
            <a:rPr lang="cs-CZ" b="1" dirty="0" smtClean="0"/>
            <a:t>nedošlo k závažnému porušení daňových nebo účetních právní předpisů v posledních 3 letech</a:t>
          </a:r>
          <a:endParaRPr lang="cs-CZ" b="1" dirty="0"/>
        </a:p>
      </dgm:t>
    </dgm:pt>
    <dgm:pt modelId="{993198D9-16BF-4906-B7EF-AAFA4D1AB5A8}" type="parTrans" cxnId="{8B26D6F8-A915-4D3A-A249-C2078ED5CE91}">
      <dgm:prSet/>
      <dgm:spPr/>
      <dgm:t>
        <a:bodyPr/>
        <a:lstStyle/>
        <a:p>
          <a:endParaRPr lang="cs-CZ"/>
        </a:p>
      </dgm:t>
    </dgm:pt>
    <dgm:pt modelId="{E9A6CF0E-198D-4B35-A936-E2DBEFCDC7AA}" type="sibTrans" cxnId="{8B26D6F8-A915-4D3A-A249-C2078ED5CE91}">
      <dgm:prSet/>
      <dgm:spPr/>
      <dgm:t>
        <a:bodyPr/>
        <a:lstStyle/>
        <a:p>
          <a:endParaRPr lang="cs-CZ"/>
        </a:p>
      </dgm:t>
    </dgm:pt>
    <dgm:pt modelId="{87EB395B-D227-4A33-A859-9BEF3096CB6B}" type="pres">
      <dgm:prSet presAssocID="{0AB4B552-55CF-410A-93DC-00B3648A4CA9}" presName="Name0" presStyleCnt="0">
        <dgm:presLayoutVars>
          <dgm:dir/>
          <dgm:animLvl val="lvl"/>
          <dgm:resizeHandles val="exact"/>
        </dgm:presLayoutVars>
      </dgm:prSet>
      <dgm:spPr/>
      <dgm:t>
        <a:bodyPr/>
        <a:lstStyle/>
        <a:p>
          <a:endParaRPr lang="cs-CZ"/>
        </a:p>
      </dgm:t>
    </dgm:pt>
    <dgm:pt modelId="{2C5AB26C-67CA-4F23-AD6D-B06898FB8E8F}" type="pres">
      <dgm:prSet presAssocID="{A756C214-2FC8-46F8-BF0D-5AA0158607B0}" presName="linNode" presStyleCnt="0"/>
      <dgm:spPr/>
    </dgm:pt>
    <dgm:pt modelId="{120B45EB-3439-486B-AB4E-F354181BAAC2}" type="pres">
      <dgm:prSet presAssocID="{A756C214-2FC8-46F8-BF0D-5AA0158607B0}" presName="parentText" presStyleLbl="node1" presStyleIdx="0" presStyleCnt="2">
        <dgm:presLayoutVars>
          <dgm:chMax val="1"/>
          <dgm:bulletEnabled val="1"/>
        </dgm:presLayoutVars>
      </dgm:prSet>
      <dgm:spPr/>
      <dgm:t>
        <a:bodyPr/>
        <a:lstStyle/>
        <a:p>
          <a:endParaRPr lang="cs-CZ"/>
        </a:p>
      </dgm:t>
    </dgm:pt>
    <dgm:pt modelId="{BA2FF0A2-A589-464B-8D0E-40A22AD60FD0}" type="pres">
      <dgm:prSet presAssocID="{A756C214-2FC8-46F8-BF0D-5AA0158607B0}" presName="descendantText" presStyleLbl="alignAccFollowNode1" presStyleIdx="0" presStyleCnt="2" custScaleY="102757">
        <dgm:presLayoutVars>
          <dgm:bulletEnabled val="1"/>
        </dgm:presLayoutVars>
      </dgm:prSet>
      <dgm:spPr/>
      <dgm:t>
        <a:bodyPr/>
        <a:lstStyle/>
        <a:p>
          <a:endParaRPr lang="cs-CZ"/>
        </a:p>
      </dgm:t>
    </dgm:pt>
    <dgm:pt modelId="{6FE17904-E16A-4D88-B91F-209246942171}" type="pres">
      <dgm:prSet presAssocID="{875272F7-7F9C-4B27-80A8-75A40FC22452}" presName="sp" presStyleCnt="0"/>
      <dgm:spPr/>
    </dgm:pt>
    <dgm:pt modelId="{E02C8411-34AD-4036-9F68-EDB1845C5924}" type="pres">
      <dgm:prSet presAssocID="{443E616F-4305-46BB-AD78-EFC2EA2FF723}" presName="linNode" presStyleCnt="0"/>
      <dgm:spPr/>
    </dgm:pt>
    <dgm:pt modelId="{7BD411B9-59D3-4F14-9241-B3E5573C6513}" type="pres">
      <dgm:prSet presAssocID="{443E616F-4305-46BB-AD78-EFC2EA2FF723}" presName="parentText" presStyleLbl="node1" presStyleIdx="1" presStyleCnt="2" custScaleY="80145">
        <dgm:presLayoutVars>
          <dgm:chMax val="1"/>
          <dgm:bulletEnabled val="1"/>
        </dgm:presLayoutVars>
      </dgm:prSet>
      <dgm:spPr/>
      <dgm:t>
        <a:bodyPr/>
        <a:lstStyle/>
        <a:p>
          <a:endParaRPr lang="cs-CZ"/>
        </a:p>
      </dgm:t>
    </dgm:pt>
    <dgm:pt modelId="{A9905591-4A76-4E4F-A534-C8E5C6046F7C}" type="pres">
      <dgm:prSet presAssocID="{443E616F-4305-46BB-AD78-EFC2EA2FF723}" presName="descendantText" presStyleLbl="alignAccFollowNode1" presStyleIdx="1" presStyleCnt="2" custScaleY="76139">
        <dgm:presLayoutVars>
          <dgm:bulletEnabled val="1"/>
        </dgm:presLayoutVars>
      </dgm:prSet>
      <dgm:spPr/>
      <dgm:t>
        <a:bodyPr/>
        <a:lstStyle/>
        <a:p>
          <a:endParaRPr lang="cs-CZ"/>
        </a:p>
      </dgm:t>
    </dgm:pt>
  </dgm:ptLst>
  <dgm:cxnLst>
    <dgm:cxn modelId="{C59E0991-D09B-4D9C-B997-86CFA7887DA5}" srcId="{A756C214-2FC8-46F8-BF0D-5AA0158607B0}" destId="{978C9980-6D61-4EBC-8DE8-839E8010C351}" srcOrd="0" destOrd="0" parTransId="{0B33A689-3F6C-4EFE-88EF-7071572D9994}" sibTransId="{9B47A422-7A17-4C2E-BD08-29CF5C8E0BBF}"/>
    <dgm:cxn modelId="{72AC0ED3-38B2-492F-8819-A6BACFC0E0F0}" type="presOf" srcId="{7E0356F8-50CE-4305-B05E-DAC46EDA75F7}" destId="{BA2FF0A2-A589-464B-8D0E-40A22AD60FD0}" srcOrd="0" destOrd="1" presId="urn:microsoft.com/office/officeart/2005/8/layout/vList5"/>
    <dgm:cxn modelId="{38C6FF81-F3BB-464B-8E36-D919B105B56C}" type="presOf" srcId="{A756C214-2FC8-46F8-BF0D-5AA0158607B0}" destId="{120B45EB-3439-486B-AB4E-F354181BAAC2}" srcOrd="0" destOrd="0" presId="urn:microsoft.com/office/officeart/2005/8/layout/vList5"/>
    <dgm:cxn modelId="{221EF485-C7D7-4291-A3B0-3E8DAD4BB4EC}" srcId="{0AB4B552-55CF-410A-93DC-00B3648A4CA9}" destId="{443E616F-4305-46BB-AD78-EFC2EA2FF723}" srcOrd="1" destOrd="0" parTransId="{AD91829E-FACC-4851-9411-3F3047AF0542}" sibTransId="{92941E3F-B4D8-461A-B1C3-AE5BD55743ED}"/>
    <dgm:cxn modelId="{7CCDDC6B-BAD9-42BA-9886-FA158FCF5F1B}" type="presOf" srcId="{41CDE0CB-B795-4502-85AD-AE48258F8475}" destId="{BA2FF0A2-A589-464B-8D0E-40A22AD60FD0}" srcOrd="0" destOrd="2" presId="urn:microsoft.com/office/officeart/2005/8/layout/vList5"/>
    <dgm:cxn modelId="{4489CD4C-D409-44D2-A6EC-A86A418529B0}" type="presOf" srcId="{0920FE5F-1603-4421-9899-F31570AB06C9}" destId="{A9905591-4A76-4E4F-A534-C8E5C6046F7C}" srcOrd="0" destOrd="1" presId="urn:microsoft.com/office/officeart/2005/8/layout/vList5"/>
    <dgm:cxn modelId="{279CAC5E-2F07-4B02-8C6B-C32558CE7CB8}" srcId="{A756C214-2FC8-46F8-BF0D-5AA0158607B0}" destId="{7E0356F8-50CE-4305-B05E-DAC46EDA75F7}" srcOrd="1" destOrd="0" parTransId="{3650E3B5-5589-4236-A5D0-735145EB8F66}" sibTransId="{255EFC78-4A82-421C-B5BB-A374914E29B1}"/>
    <dgm:cxn modelId="{8B26D6F8-A915-4D3A-A249-C2078ED5CE91}" srcId="{A756C214-2FC8-46F8-BF0D-5AA0158607B0}" destId="{41CDE0CB-B795-4502-85AD-AE48258F8475}" srcOrd="2" destOrd="0" parTransId="{993198D9-16BF-4906-B7EF-AAFA4D1AB5A8}" sibTransId="{E9A6CF0E-198D-4B35-A936-E2DBEFCDC7AA}"/>
    <dgm:cxn modelId="{939F61C8-3F77-49BB-ACBC-C3D3873D01C2}" srcId="{443E616F-4305-46BB-AD78-EFC2EA2FF723}" destId="{934759A0-D345-4E34-A332-02422256D36B}" srcOrd="0" destOrd="0" parTransId="{9F8C5BEE-05F6-4671-955D-076EB623A9E1}" sibTransId="{61D6E46E-9865-4418-A5BC-38D73EE49C2A}"/>
    <dgm:cxn modelId="{81DB3EB1-4220-43A0-B8CB-512F48CE5B6C}" type="presOf" srcId="{978C9980-6D61-4EBC-8DE8-839E8010C351}" destId="{BA2FF0A2-A589-464B-8D0E-40A22AD60FD0}" srcOrd="0" destOrd="0" presId="urn:microsoft.com/office/officeart/2005/8/layout/vList5"/>
    <dgm:cxn modelId="{B46C802E-E860-474A-98AE-35766DC40F90}" type="presOf" srcId="{443E616F-4305-46BB-AD78-EFC2EA2FF723}" destId="{7BD411B9-59D3-4F14-9241-B3E5573C6513}" srcOrd="0" destOrd="0" presId="urn:microsoft.com/office/officeart/2005/8/layout/vList5"/>
    <dgm:cxn modelId="{870D8CDC-EF8C-4917-AADA-6E19316195F2}" type="presOf" srcId="{934759A0-D345-4E34-A332-02422256D36B}" destId="{A9905591-4A76-4E4F-A534-C8E5C6046F7C}" srcOrd="0" destOrd="0" presId="urn:microsoft.com/office/officeart/2005/8/layout/vList5"/>
    <dgm:cxn modelId="{A6BA3276-6A2D-41AC-A193-812EED26EC0F}" srcId="{0AB4B552-55CF-410A-93DC-00B3648A4CA9}" destId="{A756C214-2FC8-46F8-BF0D-5AA0158607B0}" srcOrd="0" destOrd="0" parTransId="{5E27C16A-979E-42E4-97A0-36E0649C2A88}" sibTransId="{875272F7-7F9C-4B27-80A8-75A40FC22452}"/>
    <dgm:cxn modelId="{E398CC95-AEED-47FA-8DF3-1A1961AA9368}" srcId="{443E616F-4305-46BB-AD78-EFC2EA2FF723}" destId="{0920FE5F-1603-4421-9899-F31570AB06C9}" srcOrd="1" destOrd="0" parTransId="{D0A0309C-7410-4C1B-AF74-7D5DE818304B}" sibTransId="{79A67E39-BC8C-450A-9D8F-030A57C4B642}"/>
    <dgm:cxn modelId="{8327DD2A-8072-446A-91F7-1E8740A5C367}" type="presOf" srcId="{0AB4B552-55CF-410A-93DC-00B3648A4CA9}" destId="{87EB395B-D227-4A33-A859-9BEF3096CB6B}" srcOrd="0" destOrd="0" presId="urn:microsoft.com/office/officeart/2005/8/layout/vList5"/>
    <dgm:cxn modelId="{513D6BB5-226D-442D-A616-773BF26C1245}" type="presParOf" srcId="{87EB395B-D227-4A33-A859-9BEF3096CB6B}" destId="{2C5AB26C-67CA-4F23-AD6D-B06898FB8E8F}" srcOrd="0" destOrd="0" presId="urn:microsoft.com/office/officeart/2005/8/layout/vList5"/>
    <dgm:cxn modelId="{22F57C20-E768-415A-8CA3-73966872F423}" type="presParOf" srcId="{2C5AB26C-67CA-4F23-AD6D-B06898FB8E8F}" destId="{120B45EB-3439-486B-AB4E-F354181BAAC2}" srcOrd="0" destOrd="0" presId="urn:microsoft.com/office/officeart/2005/8/layout/vList5"/>
    <dgm:cxn modelId="{22F0695B-58A8-41C0-9C19-326D697BEE35}" type="presParOf" srcId="{2C5AB26C-67CA-4F23-AD6D-B06898FB8E8F}" destId="{BA2FF0A2-A589-464B-8D0E-40A22AD60FD0}" srcOrd="1" destOrd="0" presId="urn:microsoft.com/office/officeart/2005/8/layout/vList5"/>
    <dgm:cxn modelId="{A423C493-48E6-4094-A18E-8350EC52E201}" type="presParOf" srcId="{87EB395B-D227-4A33-A859-9BEF3096CB6B}" destId="{6FE17904-E16A-4D88-B91F-209246942171}" srcOrd="1" destOrd="0" presId="urn:microsoft.com/office/officeart/2005/8/layout/vList5"/>
    <dgm:cxn modelId="{B0B019C9-9283-4CEB-8099-3168A5A9E0A3}" type="presParOf" srcId="{87EB395B-D227-4A33-A859-9BEF3096CB6B}" destId="{E02C8411-34AD-4036-9F68-EDB1845C5924}" srcOrd="2" destOrd="0" presId="urn:microsoft.com/office/officeart/2005/8/layout/vList5"/>
    <dgm:cxn modelId="{C788531E-155E-4FA8-8074-4D955BB49102}" type="presParOf" srcId="{E02C8411-34AD-4036-9F68-EDB1845C5924}" destId="{7BD411B9-59D3-4F14-9241-B3E5573C6513}" srcOrd="0" destOrd="0" presId="urn:microsoft.com/office/officeart/2005/8/layout/vList5"/>
    <dgm:cxn modelId="{BB43CBF5-8F1B-4045-A510-096EF9389AEA}" type="presParOf" srcId="{E02C8411-34AD-4036-9F68-EDB1845C5924}" destId="{A9905591-4A76-4E4F-A534-C8E5C6046F7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B4B552-55CF-410A-93DC-00B3648A4CA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cs-CZ"/>
        </a:p>
      </dgm:t>
    </dgm:pt>
    <dgm:pt modelId="{A756C214-2FC8-46F8-BF0D-5AA0158607B0}">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cs-CZ" sz="3200" dirty="0" smtClean="0"/>
            <a:t>formální podmínky</a:t>
          </a:r>
          <a:endParaRPr lang="cs-CZ" sz="3200" dirty="0"/>
        </a:p>
      </dgm:t>
    </dgm:pt>
    <dgm:pt modelId="{5E27C16A-979E-42E4-97A0-36E0649C2A88}" type="parTrans" cxnId="{A6BA3276-6A2D-41AC-A193-812EED26EC0F}">
      <dgm:prSet/>
      <dgm:spPr/>
      <dgm:t>
        <a:bodyPr/>
        <a:lstStyle/>
        <a:p>
          <a:endParaRPr lang="cs-CZ"/>
        </a:p>
      </dgm:t>
    </dgm:pt>
    <dgm:pt modelId="{875272F7-7F9C-4B27-80A8-75A40FC22452}" type="sibTrans" cxnId="{A6BA3276-6A2D-41AC-A193-812EED26EC0F}">
      <dgm:prSet/>
      <dgm:spPr/>
      <dgm:t>
        <a:bodyPr/>
        <a:lstStyle/>
        <a:p>
          <a:endParaRPr lang="cs-CZ"/>
        </a:p>
      </dgm:t>
    </dgm:pt>
    <dgm:pt modelId="{7E0356F8-50CE-4305-B05E-DAC46EDA75F7}">
      <dgm:prSet phldrT="[Text]">
        <dgm:style>
          <a:lnRef idx="1">
            <a:schemeClr val="accent1"/>
          </a:lnRef>
          <a:fillRef idx="2">
            <a:schemeClr val="accent1"/>
          </a:fillRef>
          <a:effectRef idx="1">
            <a:schemeClr val="accent1"/>
          </a:effectRef>
          <a:fontRef idx="minor">
            <a:schemeClr val="dk1"/>
          </a:fontRef>
        </dgm:style>
      </dgm:prSet>
      <dgm:spPr/>
      <dgm:t>
        <a:bodyPr/>
        <a:lstStyle/>
        <a:p>
          <a:r>
            <a:rPr lang="cs-CZ" b="1" dirty="0" smtClean="0"/>
            <a:t>zaplacení daně</a:t>
          </a:r>
          <a:endParaRPr lang="cs-CZ" b="1" dirty="0"/>
        </a:p>
      </dgm:t>
    </dgm:pt>
    <dgm:pt modelId="{3650E3B5-5589-4236-A5D0-735145EB8F66}" type="parTrans" cxnId="{279CAC5E-2F07-4B02-8C6B-C32558CE7CB8}">
      <dgm:prSet/>
      <dgm:spPr/>
      <dgm:t>
        <a:bodyPr/>
        <a:lstStyle/>
        <a:p>
          <a:endParaRPr lang="cs-CZ"/>
        </a:p>
      </dgm:t>
    </dgm:pt>
    <dgm:pt modelId="{255EFC78-4A82-421C-B5BB-A374914E29B1}" type="sibTrans" cxnId="{279CAC5E-2F07-4B02-8C6B-C32558CE7CB8}">
      <dgm:prSet/>
      <dgm:spPr/>
      <dgm:t>
        <a:bodyPr/>
        <a:lstStyle/>
        <a:p>
          <a:endParaRPr lang="cs-CZ"/>
        </a:p>
      </dgm:t>
    </dgm:pt>
    <dgm:pt modelId="{443E616F-4305-46BB-AD78-EFC2EA2FF723}">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cs-CZ" sz="3200" dirty="0" smtClean="0"/>
            <a:t>meritorní podmínky</a:t>
          </a:r>
          <a:endParaRPr lang="cs-CZ" sz="3200" dirty="0"/>
        </a:p>
      </dgm:t>
    </dgm:pt>
    <dgm:pt modelId="{AD91829E-FACC-4851-9411-3F3047AF0542}" type="parTrans" cxnId="{221EF485-C7D7-4291-A3B0-3E8DAD4BB4EC}">
      <dgm:prSet/>
      <dgm:spPr/>
      <dgm:t>
        <a:bodyPr/>
        <a:lstStyle/>
        <a:p>
          <a:endParaRPr lang="cs-CZ"/>
        </a:p>
      </dgm:t>
    </dgm:pt>
    <dgm:pt modelId="{92941E3F-B4D8-461A-B1C3-AE5BD55743ED}" type="sibTrans" cxnId="{221EF485-C7D7-4291-A3B0-3E8DAD4BB4EC}">
      <dgm:prSet/>
      <dgm:spPr/>
      <dgm:t>
        <a:bodyPr/>
        <a:lstStyle/>
        <a:p>
          <a:endParaRPr lang="cs-CZ"/>
        </a:p>
      </dgm:t>
    </dgm:pt>
    <dgm:pt modelId="{934759A0-D345-4E34-A332-02422256D36B}">
      <dgm:prSet phldrT="[Text]">
        <dgm:style>
          <a:lnRef idx="1">
            <a:schemeClr val="accent5"/>
          </a:lnRef>
          <a:fillRef idx="2">
            <a:schemeClr val="accent5"/>
          </a:fillRef>
          <a:effectRef idx="1">
            <a:schemeClr val="accent5"/>
          </a:effectRef>
          <a:fontRef idx="minor">
            <a:schemeClr val="dk1"/>
          </a:fontRef>
        </dgm:style>
      </dgm:prSet>
      <dgm:spPr/>
      <dgm:t>
        <a:bodyPr/>
        <a:lstStyle/>
        <a:p>
          <a:r>
            <a:rPr lang="cs-CZ" b="1" dirty="0" smtClean="0"/>
            <a:t>k prodlení s úhradou daně došlo z důvodu, který lze s přihlédnutím k okolnostem daného případu ospravedlnit</a:t>
          </a:r>
          <a:endParaRPr lang="cs-CZ" b="1" dirty="0"/>
        </a:p>
      </dgm:t>
    </dgm:pt>
    <dgm:pt modelId="{9F8C5BEE-05F6-4671-955D-076EB623A9E1}" type="parTrans" cxnId="{939F61C8-3F77-49BB-ACBC-C3D3873D01C2}">
      <dgm:prSet/>
      <dgm:spPr/>
      <dgm:t>
        <a:bodyPr/>
        <a:lstStyle/>
        <a:p>
          <a:endParaRPr lang="cs-CZ"/>
        </a:p>
      </dgm:t>
    </dgm:pt>
    <dgm:pt modelId="{61D6E46E-9865-4418-A5BC-38D73EE49C2A}" type="sibTrans" cxnId="{939F61C8-3F77-49BB-ACBC-C3D3873D01C2}">
      <dgm:prSet/>
      <dgm:spPr/>
      <dgm:t>
        <a:bodyPr/>
        <a:lstStyle/>
        <a:p>
          <a:endParaRPr lang="cs-CZ"/>
        </a:p>
      </dgm:t>
    </dgm:pt>
    <dgm:pt modelId="{0920FE5F-1603-4421-9899-F31570AB06C9}">
      <dgm:prSet phldrT="[Text]">
        <dgm:style>
          <a:lnRef idx="1">
            <a:schemeClr val="accent5"/>
          </a:lnRef>
          <a:fillRef idx="2">
            <a:schemeClr val="accent5"/>
          </a:fillRef>
          <a:effectRef idx="1">
            <a:schemeClr val="accent5"/>
          </a:effectRef>
          <a:fontRef idx="minor">
            <a:schemeClr val="dk1"/>
          </a:fontRef>
        </dgm:style>
      </dgm:prSet>
      <dgm:spPr/>
      <dgm:t>
        <a:bodyPr/>
        <a:lstStyle/>
        <a:p>
          <a:r>
            <a:rPr lang="cs-CZ" b="1" dirty="0" smtClean="0"/>
            <a:t>četnost porušování povinností při správě daní</a:t>
          </a:r>
          <a:endParaRPr lang="cs-CZ" b="1" dirty="0"/>
        </a:p>
      </dgm:t>
    </dgm:pt>
    <dgm:pt modelId="{D0A0309C-7410-4C1B-AF74-7D5DE818304B}" type="parTrans" cxnId="{E398CC95-AEED-47FA-8DF3-1A1961AA9368}">
      <dgm:prSet/>
      <dgm:spPr/>
      <dgm:t>
        <a:bodyPr/>
        <a:lstStyle/>
        <a:p>
          <a:endParaRPr lang="cs-CZ"/>
        </a:p>
      </dgm:t>
    </dgm:pt>
    <dgm:pt modelId="{79A67E39-BC8C-450A-9D8F-030A57C4B642}" type="sibTrans" cxnId="{E398CC95-AEED-47FA-8DF3-1A1961AA9368}">
      <dgm:prSet/>
      <dgm:spPr/>
      <dgm:t>
        <a:bodyPr/>
        <a:lstStyle/>
        <a:p>
          <a:endParaRPr lang="cs-CZ"/>
        </a:p>
      </dgm:t>
    </dgm:pt>
    <dgm:pt modelId="{978C9980-6D61-4EBC-8DE8-839E8010C351}">
      <dgm:prSet phldrT="[Text]">
        <dgm:style>
          <a:lnRef idx="1">
            <a:schemeClr val="accent1"/>
          </a:lnRef>
          <a:fillRef idx="2">
            <a:schemeClr val="accent1"/>
          </a:fillRef>
          <a:effectRef idx="1">
            <a:schemeClr val="accent1"/>
          </a:effectRef>
          <a:fontRef idx="minor">
            <a:schemeClr val="dk1"/>
          </a:fontRef>
        </dgm:style>
      </dgm:prSet>
      <dgm:spPr/>
      <dgm:t>
        <a:bodyPr/>
        <a:lstStyle/>
        <a:p>
          <a:r>
            <a:rPr lang="cs-CZ" b="1" dirty="0" smtClean="0"/>
            <a:t>dodržení lhůty pro podání žádosti</a:t>
          </a:r>
          <a:endParaRPr lang="cs-CZ" b="1" dirty="0"/>
        </a:p>
      </dgm:t>
    </dgm:pt>
    <dgm:pt modelId="{0B33A689-3F6C-4EFE-88EF-7071572D9994}" type="parTrans" cxnId="{C59E0991-D09B-4D9C-B997-86CFA7887DA5}">
      <dgm:prSet/>
      <dgm:spPr/>
      <dgm:t>
        <a:bodyPr/>
        <a:lstStyle/>
        <a:p>
          <a:endParaRPr lang="cs-CZ"/>
        </a:p>
      </dgm:t>
    </dgm:pt>
    <dgm:pt modelId="{9B47A422-7A17-4C2E-BD08-29CF5C8E0BBF}" type="sibTrans" cxnId="{C59E0991-D09B-4D9C-B997-86CFA7887DA5}">
      <dgm:prSet/>
      <dgm:spPr/>
      <dgm:t>
        <a:bodyPr/>
        <a:lstStyle/>
        <a:p>
          <a:endParaRPr lang="cs-CZ"/>
        </a:p>
      </dgm:t>
    </dgm:pt>
    <dgm:pt modelId="{9DF4A344-B2F4-40E9-9504-3395DFEA827C}">
      <dgm:prSet phldrT="[Text]">
        <dgm:style>
          <a:lnRef idx="1">
            <a:schemeClr val="accent1"/>
          </a:lnRef>
          <a:fillRef idx="2">
            <a:schemeClr val="accent1"/>
          </a:fillRef>
          <a:effectRef idx="1">
            <a:schemeClr val="accent1"/>
          </a:effectRef>
          <a:fontRef idx="minor">
            <a:schemeClr val="dk1"/>
          </a:fontRef>
        </dgm:style>
      </dgm:prSet>
      <dgm:spPr/>
      <dgm:t>
        <a:bodyPr/>
        <a:lstStyle/>
        <a:p>
          <a:r>
            <a:rPr lang="cs-CZ" b="1" dirty="0" smtClean="0"/>
            <a:t>nedošlo k závažnému porušení daňových nebo účetních právní předpisů v posledních 3 letech</a:t>
          </a:r>
          <a:endParaRPr lang="cs-CZ" b="1" dirty="0"/>
        </a:p>
      </dgm:t>
    </dgm:pt>
    <dgm:pt modelId="{9208F339-DDB1-4050-991A-7224AA31F21A}" type="parTrans" cxnId="{BC56F564-A060-4DBD-8EA9-D5EBDAB6479C}">
      <dgm:prSet/>
      <dgm:spPr/>
      <dgm:t>
        <a:bodyPr/>
        <a:lstStyle/>
        <a:p>
          <a:endParaRPr lang="cs-CZ"/>
        </a:p>
      </dgm:t>
    </dgm:pt>
    <dgm:pt modelId="{2FF70446-FE94-482C-B994-2C2A48602095}" type="sibTrans" cxnId="{BC56F564-A060-4DBD-8EA9-D5EBDAB6479C}">
      <dgm:prSet/>
      <dgm:spPr/>
      <dgm:t>
        <a:bodyPr/>
        <a:lstStyle/>
        <a:p>
          <a:endParaRPr lang="cs-CZ"/>
        </a:p>
      </dgm:t>
    </dgm:pt>
    <dgm:pt modelId="{BC53786D-4766-4FB7-BCC3-99B6608C4CBA}">
      <dgm:prSet phldrT="[Text]">
        <dgm:style>
          <a:lnRef idx="1">
            <a:schemeClr val="accent5"/>
          </a:lnRef>
          <a:fillRef idx="2">
            <a:schemeClr val="accent5"/>
          </a:fillRef>
          <a:effectRef idx="1">
            <a:schemeClr val="accent5"/>
          </a:effectRef>
          <a:fontRef idx="minor">
            <a:schemeClr val="dk1"/>
          </a:fontRef>
        </dgm:style>
      </dgm:prSet>
      <dgm:spPr/>
      <dgm:t>
        <a:bodyPr/>
        <a:lstStyle/>
        <a:p>
          <a:r>
            <a:rPr lang="cs-CZ" b="1" dirty="0" smtClean="0"/>
            <a:t>zohlední, zda ekonomické nebo sociální poměry daňového subjektu zakládají tvrdost uplatněného úroku</a:t>
          </a:r>
          <a:endParaRPr lang="cs-CZ" b="1" dirty="0"/>
        </a:p>
      </dgm:t>
    </dgm:pt>
    <dgm:pt modelId="{95FA7D59-2F93-4A50-AEEB-B31CFBB860D9}" type="parTrans" cxnId="{A0A05C7B-34B2-47F5-8644-9D6435D63B0F}">
      <dgm:prSet/>
      <dgm:spPr/>
      <dgm:t>
        <a:bodyPr/>
        <a:lstStyle/>
        <a:p>
          <a:endParaRPr lang="cs-CZ"/>
        </a:p>
      </dgm:t>
    </dgm:pt>
    <dgm:pt modelId="{9C7F0B8E-AABF-42BC-AF02-FB4D3A71D092}" type="sibTrans" cxnId="{A0A05C7B-34B2-47F5-8644-9D6435D63B0F}">
      <dgm:prSet/>
      <dgm:spPr/>
      <dgm:t>
        <a:bodyPr/>
        <a:lstStyle/>
        <a:p>
          <a:endParaRPr lang="cs-CZ"/>
        </a:p>
      </dgm:t>
    </dgm:pt>
    <dgm:pt modelId="{87EB395B-D227-4A33-A859-9BEF3096CB6B}" type="pres">
      <dgm:prSet presAssocID="{0AB4B552-55CF-410A-93DC-00B3648A4CA9}" presName="Name0" presStyleCnt="0">
        <dgm:presLayoutVars>
          <dgm:dir/>
          <dgm:animLvl val="lvl"/>
          <dgm:resizeHandles val="exact"/>
        </dgm:presLayoutVars>
      </dgm:prSet>
      <dgm:spPr/>
      <dgm:t>
        <a:bodyPr/>
        <a:lstStyle/>
        <a:p>
          <a:endParaRPr lang="cs-CZ"/>
        </a:p>
      </dgm:t>
    </dgm:pt>
    <dgm:pt modelId="{2C5AB26C-67CA-4F23-AD6D-B06898FB8E8F}" type="pres">
      <dgm:prSet presAssocID="{A756C214-2FC8-46F8-BF0D-5AA0158607B0}" presName="linNode" presStyleCnt="0"/>
      <dgm:spPr/>
    </dgm:pt>
    <dgm:pt modelId="{120B45EB-3439-486B-AB4E-F354181BAAC2}" type="pres">
      <dgm:prSet presAssocID="{A756C214-2FC8-46F8-BF0D-5AA0158607B0}" presName="parentText" presStyleLbl="node1" presStyleIdx="0" presStyleCnt="2" custScaleY="76491" custLinFactNeighborY="-3">
        <dgm:presLayoutVars>
          <dgm:chMax val="1"/>
          <dgm:bulletEnabled val="1"/>
        </dgm:presLayoutVars>
      </dgm:prSet>
      <dgm:spPr/>
      <dgm:t>
        <a:bodyPr/>
        <a:lstStyle/>
        <a:p>
          <a:endParaRPr lang="cs-CZ"/>
        </a:p>
      </dgm:t>
    </dgm:pt>
    <dgm:pt modelId="{BA2FF0A2-A589-464B-8D0E-40A22AD60FD0}" type="pres">
      <dgm:prSet presAssocID="{A756C214-2FC8-46F8-BF0D-5AA0158607B0}" presName="descendantText" presStyleLbl="alignAccFollowNode1" presStyleIdx="0" presStyleCnt="2" custScaleY="84658">
        <dgm:presLayoutVars>
          <dgm:bulletEnabled val="1"/>
        </dgm:presLayoutVars>
      </dgm:prSet>
      <dgm:spPr/>
      <dgm:t>
        <a:bodyPr/>
        <a:lstStyle/>
        <a:p>
          <a:endParaRPr lang="cs-CZ"/>
        </a:p>
      </dgm:t>
    </dgm:pt>
    <dgm:pt modelId="{6FE17904-E16A-4D88-B91F-209246942171}" type="pres">
      <dgm:prSet presAssocID="{875272F7-7F9C-4B27-80A8-75A40FC22452}" presName="sp" presStyleCnt="0"/>
      <dgm:spPr/>
    </dgm:pt>
    <dgm:pt modelId="{E02C8411-34AD-4036-9F68-EDB1845C5924}" type="pres">
      <dgm:prSet presAssocID="{443E616F-4305-46BB-AD78-EFC2EA2FF723}" presName="linNode" presStyleCnt="0"/>
      <dgm:spPr/>
    </dgm:pt>
    <dgm:pt modelId="{7BD411B9-59D3-4F14-9241-B3E5573C6513}" type="pres">
      <dgm:prSet presAssocID="{443E616F-4305-46BB-AD78-EFC2EA2FF723}" presName="parentText" presStyleLbl="node1" presStyleIdx="1" presStyleCnt="2">
        <dgm:presLayoutVars>
          <dgm:chMax val="1"/>
          <dgm:bulletEnabled val="1"/>
        </dgm:presLayoutVars>
      </dgm:prSet>
      <dgm:spPr/>
      <dgm:t>
        <a:bodyPr/>
        <a:lstStyle/>
        <a:p>
          <a:endParaRPr lang="cs-CZ"/>
        </a:p>
      </dgm:t>
    </dgm:pt>
    <dgm:pt modelId="{A9905591-4A76-4E4F-A534-C8E5C6046F7C}" type="pres">
      <dgm:prSet presAssocID="{443E616F-4305-46BB-AD78-EFC2EA2FF723}" presName="descendantText" presStyleLbl="alignAccFollowNode1" presStyleIdx="1" presStyleCnt="2">
        <dgm:presLayoutVars>
          <dgm:bulletEnabled val="1"/>
        </dgm:presLayoutVars>
      </dgm:prSet>
      <dgm:spPr/>
      <dgm:t>
        <a:bodyPr/>
        <a:lstStyle/>
        <a:p>
          <a:endParaRPr lang="cs-CZ"/>
        </a:p>
      </dgm:t>
    </dgm:pt>
  </dgm:ptLst>
  <dgm:cxnLst>
    <dgm:cxn modelId="{C59E0991-D09B-4D9C-B997-86CFA7887DA5}" srcId="{A756C214-2FC8-46F8-BF0D-5AA0158607B0}" destId="{978C9980-6D61-4EBC-8DE8-839E8010C351}" srcOrd="0" destOrd="0" parTransId="{0B33A689-3F6C-4EFE-88EF-7071572D9994}" sibTransId="{9B47A422-7A17-4C2E-BD08-29CF5C8E0BBF}"/>
    <dgm:cxn modelId="{221EF485-C7D7-4291-A3B0-3E8DAD4BB4EC}" srcId="{0AB4B552-55CF-410A-93DC-00B3648A4CA9}" destId="{443E616F-4305-46BB-AD78-EFC2EA2FF723}" srcOrd="1" destOrd="0" parTransId="{AD91829E-FACC-4851-9411-3F3047AF0542}" sibTransId="{92941E3F-B4D8-461A-B1C3-AE5BD55743ED}"/>
    <dgm:cxn modelId="{3EE19577-8935-4D70-B8CA-97DD0144C05D}" type="presOf" srcId="{A756C214-2FC8-46F8-BF0D-5AA0158607B0}" destId="{120B45EB-3439-486B-AB4E-F354181BAAC2}" srcOrd="0" destOrd="0" presId="urn:microsoft.com/office/officeart/2005/8/layout/vList5"/>
    <dgm:cxn modelId="{D1503203-9F19-4531-AF9E-4107DF11FC88}" type="presOf" srcId="{7E0356F8-50CE-4305-B05E-DAC46EDA75F7}" destId="{BA2FF0A2-A589-464B-8D0E-40A22AD60FD0}" srcOrd="0" destOrd="1" presId="urn:microsoft.com/office/officeart/2005/8/layout/vList5"/>
    <dgm:cxn modelId="{5FFBC9D7-F93F-4E74-9FD4-1F50641AA2B3}" type="presOf" srcId="{9DF4A344-B2F4-40E9-9504-3395DFEA827C}" destId="{BA2FF0A2-A589-464B-8D0E-40A22AD60FD0}" srcOrd="0" destOrd="2" presId="urn:microsoft.com/office/officeart/2005/8/layout/vList5"/>
    <dgm:cxn modelId="{99DC6E96-CB5C-4C4C-9928-C7D8302591CB}" type="presOf" srcId="{443E616F-4305-46BB-AD78-EFC2EA2FF723}" destId="{7BD411B9-59D3-4F14-9241-B3E5573C6513}" srcOrd="0" destOrd="0" presId="urn:microsoft.com/office/officeart/2005/8/layout/vList5"/>
    <dgm:cxn modelId="{279CAC5E-2F07-4B02-8C6B-C32558CE7CB8}" srcId="{A756C214-2FC8-46F8-BF0D-5AA0158607B0}" destId="{7E0356F8-50CE-4305-B05E-DAC46EDA75F7}" srcOrd="1" destOrd="0" parTransId="{3650E3B5-5589-4236-A5D0-735145EB8F66}" sibTransId="{255EFC78-4A82-421C-B5BB-A374914E29B1}"/>
    <dgm:cxn modelId="{939F61C8-3F77-49BB-ACBC-C3D3873D01C2}" srcId="{443E616F-4305-46BB-AD78-EFC2EA2FF723}" destId="{934759A0-D345-4E34-A332-02422256D36B}" srcOrd="0" destOrd="0" parTransId="{9F8C5BEE-05F6-4671-955D-076EB623A9E1}" sibTransId="{61D6E46E-9865-4418-A5BC-38D73EE49C2A}"/>
    <dgm:cxn modelId="{A0A05C7B-34B2-47F5-8644-9D6435D63B0F}" srcId="{443E616F-4305-46BB-AD78-EFC2EA2FF723}" destId="{BC53786D-4766-4FB7-BCC3-99B6608C4CBA}" srcOrd="1" destOrd="0" parTransId="{95FA7D59-2F93-4A50-AEEB-B31CFBB860D9}" sibTransId="{9C7F0B8E-AABF-42BC-AF02-FB4D3A71D092}"/>
    <dgm:cxn modelId="{412A5F0E-1B76-4EDE-B283-5B0C11A9D7BD}" type="presOf" srcId="{BC53786D-4766-4FB7-BCC3-99B6608C4CBA}" destId="{A9905591-4A76-4E4F-A534-C8E5C6046F7C}" srcOrd="0" destOrd="1" presId="urn:microsoft.com/office/officeart/2005/8/layout/vList5"/>
    <dgm:cxn modelId="{604F418F-29CA-48F3-B369-BDA7A9E0BD88}" type="presOf" srcId="{934759A0-D345-4E34-A332-02422256D36B}" destId="{A9905591-4A76-4E4F-A534-C8E5C6046F7C}" srcOrd="0" destOrd="0" presId="urn:microsoft.com/office/officeart/2005/8/layout/vList5"/>
    <dgm:cxn modelId="{C1FB1D4B-D6D9-45E9-AED2-7636D8F70EFE}" type="presOf" srcId="{0920FE5F-1603-4421-9899-F31570AB06C9}" destId="{A9905591-4A76-4E4F-A534-C8E5C6046F7C}" srcOrd="0" destOrd="2" presId="urn:microsoft.com/office/officeart/2005/8/layout/vList5"/>
    <dgm:cxn modelId="{A6BA3276-6A2D-41AC-A193-812EED26EC0F}" srcId="{0AB4B552-55CF-410A-93DC-00B3648A4CA9}" destId="{A756C214-2FC8-46F8-BF0D-5AA0158607B0}" srcOrd="0" destOrd="0" parTransId="{5E27C16A-979E-42E4-97A0-36E0649C2A88}" sibTransId="{875272F7-7F9C-4B27-80A8-75A40FC22452}"/>
    <dgm:cxn modelId="{E398CC95-AEED-47FA-8DF3-1A1961AA9368}" srcId="{443E616F-4305-46BB-AD78-EFC2EA2FF723}" destId="{0920FE5F-1603-4421-9899-F31570AB06C9}" srcOrd="2" destOrd="0" parTransId="{D0A0309C-7410-4C1B-AF74-7D5DE818304B}" sibTransId="{79A67E39-BC8C-450A-9D8F-030A57C4B642}"/>
    <dgm:cxn modelId="{525149AC-01C7-4EAA-811F-8BE4FC723C81}" type="presOf" srcId="{0AB4B552-55CF-410A-93DC-00B3648A4CA9}" destId="{87EB395B-D227-4A33-A859-9BEF3096CB6B}" srcOrd="0" destOrd="0" presId="urn:microsoft.com/office/officeart/2005/8/layout/vList5"/>
    <dgm:cxn modelId="{BC56F564-A060-4DBD-8EA9-D5EBDAB6479C}" srcId="{A756C214-2FC8-46F8-BF0D-5AA0158607B0}" destId="{9DF4A344-B2F4-40E9-9504-3395DFEA827C}" srcOrd="2" destOrd="0" parTransId="{9208F339-DDB1-4050-991A-7224AA31F21A}" sibTransId="{2FF70446-FE94-482C-B994-2C2A48602095}"/>
    <dgm:cxn modelId="{400F6F71-7AFF-441E-AA5E-29DC129F90E3}" type="presOf" srcId="{978C9980-6D61-4EBC-8DE8-839E8010C351}" destId="{BA2FF0A2-A589-464B-8D0E-40A22AD60FD0}" srcOrd="0" destOrd="0" presId="urn:microsoft.com/office/officeart/2005/8/layout/vList5"/>
    <dgm:cxn modelId="{C34727FF-613E-49B1-BCC5-EFD2C10752BD}" type="presParOf" srcId="{87EB395B-D227-4A33-A859-9BEF3096CB6B}" destId="{2C5AB26C-67CA-4F23-AD6D-B06898FB8E8F}" srcOrd="0" destOrd="0" presId="urn:microsoft.com/office/officeart/2005/8/layout/vList5"/>
    <dgm:cxn modelId="{60B59B88-1A22-4139-87A2-708B77BA0677}" type="presParOf" srcId="{2C5AB26C-67CA-4F23-AD6D-B06898FB8E8F}" destId="{120B45EB-3439-486B-AB4E-F354181BAAC2}" srcOrd="0" destOrd="0" presId="urn:microsoft.com/office/officeart/2005/8/layout/vList5"/>
    <dgm:cxn modelId="{0C737B8B-3842-4CB5-B78C-A484F22FF154}" type="presParOf" srcId="{2C5AB26C-67CA-4F23-AD6D-B06898FB8E8F}" destId="{BA2FF0A2-A589-464B-8D0E-40A22AD60FD0}" srcOrd="1" destOrd="0" presId="urn:microsoft.com/office/officeart/2005/8/layout/vList5"/>
    <dgm:cxn modelId="{672C6B63-B970-41A0-BE17-77E5BE22EFF7}" type="presParOf" srcId="{87EB395B-D227-4A33-A859-9BEF3096CB6B}" destId="{6FE17904-E16A-4D88-B91F-209246942171}" srcOrd="1" destOrd="0" presId="urn:microsoft.com/office/officeart/2005/8/layout/vList5"/>
    <dgm:cxn modelId="{37CB39AC-3043-49CD-BA0F-C84C301FD4FD}" type="presParOf" srcId="{87EB395B-D227-4A33-A859-9BEF3096CB6B}" destId="{E02C8411-34AD-4036-9F68-EDB1845C5924}" srcOrd="2" destOrd="0" presId="urn:microsoft.com/office/officeart/2005/8/layout/vList5"/>
    <dgm:cxn modelId="{493E5C15-E0E6-48CF-B181-1D3BC0309F6E}" type="presParOf" srcId="{E02C8411-34AD-4036-9F68-EDB1845C5924}" destId="{7BD411B9-59D3-4F14-9241-B3E5573C6513}" srcOrd="0" destOrd="0" presId="urn:microsoft.com/office/officeart/2005/8/layout/vList5"/>
    <dgm:cxn modelId="{0BC68201-86C9-4A56-9E01-3575D982BC7B}" type="presParOf" srcId="{E02C8411-34AD-4036-9F68-EDB1845C5924}" destId="{A9905591-4A76-4E4F-A534-C8E5C6046F7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2FF0A2-A589-464B-8D0E-40A22AD60FD0}">
      <dsp:nvSpPr>
        <dsp:cNvPr id="0" name=""/>
        <dsp:cNvSpPr/>
      </dsp:nvSpPr>
      <dsp:spPr>
        <a:xfrm rot="5400000">
          <a:off x="4526121" y="-1378536"/>
          <a:ext cx="2013946" cy="5207618"/>
        </a:xfrm>
        <a:prstGeom prst="round2SameRect">
          <a:avLst/>
        </a:prstGeom>
        <a:gradFill rotWithShape="1">
          <a:gsLst>
            <a:gs pos="0">
              <a:schemeClr val="accent1">
                <a:tint val="62000"/>
                <a:satMod val="180000"/>
              </a:schemeClr>
            </a:gs>
            <a:gs pos="65000">
              <a:schemeClr val="accent1">
                <a:tint val="32000"/>
                <a:satMod val="250000"/>
              </a:schemeClr>
            </a:gs>
            <a:gs pos="100000">
              <a:schemeClr val="accent1">
                <a:tint val="23000"/>
                <a:satMod val="300000"/>
              </a:schemeClr>
            </a:gs>
          </a:gsLst>
          <a:lin ang="16200000" scaled="0"/>
        </a:gradFill>
        <a:ln w="9525" cap="flat" cmpd="sng" algn="ctr">
          <a:solidFill>
            <a:schemeClr val="accent1"/>
          </a:solidFill>
          <a:prstDash val="solid"/>
        </a:ln>
        <a:effectLst>
          <a:outerShdw blurRad="50800" dist="38100" dir="5400000" rotWithShape="0">
            <a:srgbClr val="000000">
              <a:alpha val="35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cs-CZ" sz="1800" b="1" kern="1200" dirty="0" smtClean="0"/>
            <a:t>dodržení lhůty pro podání žádosti</a:t>
          </a:r>
          <a:endParaRPr lang="cs-CZ" sz="1800" b="1" kern="1200" dirty="0"/>
        </a:p>
        <a:p>
          <a:pPr marL="171450" lvl="1" indent="-171450" algn="l" defTabSz="800100">
            <a:lnSpc>
              <a:spcPct val="90000"/>
            </a:lnSpc>
            <a:spcBef>
              <a:spcPct val="0"/>
            </a:spcBef>
            <a:spcAft>
              <a:spcPct val="15000"/>
            </a:spcAft>
            <a:buChar char="••"/>
          </a:pPr>
          <a:r>
            <a:rPr lang="cs-CZ" sz="1800" b="1" kern="1200" dirty="0" smtClean="0"/>
            <a:t>zaplacení daně, v důsledku jejíhož doměření povinnost uhradit penále vznikla</a:t>
          </a:r>
          <a:endParaRPr lang="cs-CZ" sz="1800" b="1" kern="1200" dirty="0"/>
        </a:p>
        <a:p>
          <a:pPr marL="171450" lvl="1" indent="-171450" algn="l" defTabSz="800100">
            <a:lnSpc>
              <a:spcPct val="90000"/>
            </a:lnSpc>
            <a:spcBef>
              <a:spcPct val="0"/>
            </a:spcBef>
            <a:spcAft>
              <a:spcPct val="15000"/>
            </a:spcAft>
            <a:buChar char="••"/>
          </a:pPr>
          <a:r>
            <a:rPr lang="cs-CZ" sz="1800" b="1" kern="1200" dirty="0" smtClean="0"/>
            <a:t>nedošlo k závažnému porušení daňových nebo účetních právní předpisů v posledních 3 letech</a:t>
          </a:r>
          <a:endParaRPr lang="cs-CZ" sz="1800" b="1" kern="1200" dirty="0"/>
        </a:p>
      </dsp:txBody>
      <dsp:txXfrm rot="-5400000">
        <a:off x="2929286" y="316612"/>
        <a:ext cx="5109305" cy="1817320"/>
      </dsp:txXfrm>
    </dsp:sp>
    <dsp:sp modelId="{120B45EB-3439-486B-AB4E-F354181BAAC2}">
      <dsp:nvSpPr>
        <dsp:cNvPr id="0" name=""/>
        <dsp:cNvSpPr/>
      </dsp:nvSpPr>
      <dsp:spPr>
        <a:xfrm>
          <a:off x="0" y="328"/>
          <a:ext cx="2929285" cy="2449889"/>
        </a:xfrm>
        <a:prstGeom prst="roundRect">
          <a:avLst/>
        </a:prstGeom>
        <a:gradFill rotWithShape="1">
          <a:gsLst>
            <a:gs pos="0">
              <a:schemeClr val="accent1">
                <a:shade val="15000"/>
                <a:satMod val="180000"/>
              </a:schemeClr>
            </a:gs>
            <a:gs pos="50000">
              <a:schemeClr val="accent1">
                <a:shade val="45000"/>
                <a:satMod val="170000"/>
              </a:schemeClr>
            </a:gs>
            <a:gs pos="70000">
              <a:schemeClr val="accent1">
                <a:tint val="99000"/>
                <a:shade val="65000"/>
                <a:satMod val="155000"/>
              </a:schemeClr>
            </a:gs>
            <a:gs pos="100000">
              <a:schemeClr val="accent1">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satMod val="30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cs-CZ" sz="3200" kern="1200" dirty="0" smtClean="0"/>
            <a:t>formální podmínky</a:t>
          </a:r>
          <a:endParaRPr lang="cs-CZ" sz="3200" kern="1200" dirty="0"/>
        </a:p>
      </dsp:txBody>
      <dsp:txXfrm>
        <a:off x="119594" y="119922"/>
        <a:ext cx="2690097" cy="2210701"/>
      </dsp:txXfrm>
    </dsp:sp>
    <dsp:sp modelId="{A9905591-4A76-4E4F-A534-C8E5C6046F7C}">
      <dsp:nvSpPr>
        <dsp:cNvPr id="0" name=""/>
        <dsp:cNvSpPr/>
      </dsp:nvSpPr>
      <dsp:spPr>
        <a:xfrm rot="5400000">
          <a:off x="4786966" y="950634"/>
          <a:ext cx="1492257" cy="5207618"/>
        </a:xfrm>
        <a:prstGeom prst="round2SameRect">
          <a:avLst/>
        </a:prstGeom>
        <a:gradFill rotWithShape="1">
          <a:gsLst>
            <a:gs pos="0">
              <a:schemeClr val="accent5">
                <a:tint val="62000"/>
                <a:satMod val="180000"/>
              </a:schemeClr>
            </a:gs>
            <a:gs pos="65000">
              <a:schemeClr val="accent5">
                <a:tint val="32000"/>
                <a:satMod val="250000"/>
              </a:schemeClr>
            </a:gs>
            <a:gs pos="100000">
              <a:schemeClr val="accent5">
                <a:tint val="23000"/>
                <a:satMod val="300000"/>
              </a:schemeClr>
            </a:gs>
          </a:gsLst>
          <a:lin ang="16200000" scaled="0"/>
        </a:gradFill>
        <a:ln w="9525" cap="flat" cmpd="sng" algn="ctr">
          <a:solidFill>
            <a:schemeClr val="accent5"/>
          </a:solidFill>
          <a:prstDash val="solid"/>
        </a:ln>
        <a:effectLst>
          <a:outerShdw blurRad="50800" dist="38100" dir="5400000"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cs-CZ" sz="1800" b="1" kern="1200" dirty="0" smtClean="0"/>
            <a:t>dostatečná součinnost v rámci postupu vedoucího k doměření daně </a:t>
          </a:r>
          <a:endParaRPr lang="cs-CZ" sz="1800" b="1" kern="1200" dirty="0"/>
        </a:p>
        <a:p>
          <a:pPr marL="171450" lvl="1" indent="-171450" algn="l" defTabSz="800100">
            <a:lnSpc>
              <a:spcPct val="90000"/>
            </a:lnSpc>
            <a:spcBef>
              <a:spcPct val="0"/>
            </a:spcBef>
            <a:spcAft>
              <a:spcPct val="15000"/>
            </a:spcAft>
            <a:buChar char="••"/>
          </a:pPr>
          <a:r>
            <a:rPr lang="cs-CZ" sz="1800" b="1" kern="1200" dirty="0" smtClean="0"/>
            <a:t>četnost porušování povinností při správě daní</a:t>
          </a:r>
          <a:endParaRPr lang="cs-CZ" sz="1800" b="1" kern="1200" dirty="0"/>
        </a:p>
      </dsp:txBody>
      <dsp:txXfrm rot="-5400000">
        <a:off x="2929286" y="2881160"/>
        <a:ext cx="5134772" cy="1346565"/>
      </dsp:txXfrm>
    </dsp:sp>
    <dsp:sp modelId="{7BD411B9-59D3-4F14-9241-B3E5573C6513}">
      <dsp:nvSpPr>
        <dsp:cNvPr id="0" name=""/>
        <dsp:cNvSpPr/>
      </dsp:nvSpPr>
      <dsp:spPr>
        <a:xfrm>
          <a:off x="0" y="2572712"/>
          <a:ext cx="2929285" cy="1963463"/>
        </a:xfrm>
        <a:prstGeom prst="roundRect">
          <a:avLst/>
        </a:prstGeom>
        <a:gradFill rotWithShape="1">
          <a:gsLst>
            <a:gs pos="0">
              <a:schemeClr val="accent5">
                <a:shade val="15000"/>
                <a:satMod val="180000"/>
              </a:schemeClr>
            </a:gs>
            <a:gs pos="50000">
              <a:schemeClr val="accent5">
                <a:shade val="45000"/>
                <a:satMod val="170000"/>
              </a:schemeClr>
            </a:gs>
            <a:gs pos="70000">
              <a:schemeClr val="accent5">
                <a:tint val="99000"/>
                <a:shade val="65000"/>
                <a:satMod val="155000"/>
              </a:schemeClr>
            </a:gs>
            <a:gs pos="100000">
              <a:schemeClr val="accent5">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satMod val="30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cs-CZ" sz="3200" kern="1200" dirty="0" smtClean="0"/>
            <a:t>meritorní podmínky</a:t>
          </a:r>
          <a:endParaRPr lang="cs-CZ" sz="3200" kern="1200" dirty="0"/>
        </a:p>
      </dsp:txBody>
      <dsp:txXfrm>
        <a:off x="95848" y="2668560"/>
        <a:ext cx="2737589" cy="17717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2FF0A2-A589-464B-8D0E-40A22AD60FD0}">
      <dsp:nvSpPr>
        <dsp:cNvPr id="0" name=""/>
        <dsp:cNvSpPr/>
      </dsp:nvSpPr>
      <dsp:spPr>
        <a:xfrm rot="5400000">
          <a:off x="4646690" y="-1601787"/>
          <a:ext cx="1772808" cy="5207618"/>
        </a:xfrm>
        <a:prstGeom prst="round2SameRect">
          <a:avLst/>
        </a:prstGeom>
        <a:gradFill rotWithShape="1">
          <a:gsLst>
            <a:gs pos="0">
              <a:schemeClr val="accent1">
                <a:tint val="62000"/>
                <a:satMod val="180000"/>
              </a:schemeClr>
            </a:gs>
            <a:gs pos="65000">
              <a:schemeClr val="accent1">
                <a:tint val="32000"/>
                <a:satMod val="250000"/>
              </a:schemeClr>
            </a:gs>
            <a:gs pos="100000">
              <a:schemeClr val="accent1">
                <a:tint val="23000"/>
                <a:satMod val="300000"/>
              </a:schemeClr>
            </a:gs>
          </a:gsLst>
          <a:lin ang="16200000" scaled="0"/>
        </a:gradFill>
        <a:ln w="9525" cap="flat" cmpd="sng" algn="ctr">
          <a:solidFill>
            <a:schemeClr val="accent1"/>
          </a:solidFill>
          <a:prstDash val="solid"/>
        </a:ln>
        <a:effectLst>
          <a:outerShdw blurRad="50800" dist="38100" dir="5400000" rotWithShape="0">
            <a:srgbClr val="000000">
              <a:alpha val="35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cs-CZ" sz="1700" b="1" kern="1200" dirty="0" smtClean="0"/>
            <a:t>dodržení lhůty pro podání žádosti</a:t>
          </a:r>
          <a:endParaRPr lang="cs-CZ" sz="1700" b="1" kern="1200" dirty="0"/>
        </a:p>
        <a:p>
          <a:pPr marL="171450" lvl="1" indent="-171450" algn="l" defTabSz="755650">
            <a:lnSpc>
              <a:spcPct val="90000"/>
            </a:lnSpc>
            <a:spcBef>
              <a:spcPct val="0"/>
            </a:spcBef>
            <a:spcAft>
              <a:spcPct val="15000"/>
            </a:spcAft>
            <a:buChar char="••"/>
          </a:pPr>
          <a:r>
            <a:rPr lang="cs-CZ" sz="1700" b="1" kern="1200" dirty="0" smtClean="0"/>
            <a:t>zaplacení daně</a:t>
          </a:r>
          <a:endParaRPr lang="cs-CZ" sz="1700" b="1" kern="1200" dirty="0"/>
        </a:p>
        <a:p>
          <a:pPr marL="171450" lvl="1" indent="-171450" algn="l" defTabSz="755650">
            <a:lnSpc>
              <a:spcPct val="90000"/>
            </a:lnSpc>
            <a:spcBef>
              <a:spcPct val="0"/>
            </a:spcBef>
            <a:spcAft>
              <a:spcPct val="15000"/>
            </a:spcAft>
            <a:buChar char="••"/>
          </a:pPr>
          <a:r>
            <a:rPr lang="cs-CZ" sz="1700" b="1" kern="1200" dirty="0" smtClean="0"/>
            <a:t>nedošlo k závažnému porušení daňových nebo účetních právní předpisů v posledních 3 letech</a:t>
          </a:r>
          <a:endParaRPr lang="cs-CZ" sz="1700" b="1" kern="1200" dirty="0"/>
        </a:p>
      </dsp:txBody>
      <dsp:txXfrm rot="-5400000">
        <a:off x="2929286" y="202158"/>
        <a:ext cx="5121077" cy="1599726"/>
      </dsp:txXfrm>
    </dsp:sp>
    <dsp:sp modelId="{120B45EB-3439-486B-AB4E-F354181BAAC2}">
      <dsp:nvSpPr>
        <dsp:cNvPr id="0" name=""/>
        <dsp:cNvSpPr/>
      </dsp:nvSpPr>
      <dsp:spPr>
        <a:xfrm>
          <a:off x="0" y="828"/>
          <a:ext cx="2929285" cy="2002230"/>
        </a:xfrm>
        <a:prstGeom prst="roundRect">
          <a:avLst/>
        </a:prstGeom>
        <a:gradFill rotWithShape="1">
          <a:gsLst>
            <a:gs pos="0">
              <a:schemeClr val="accent1">
                <a:shade val="15000"/>
                <a:satMod val="180000"/>
              </a:schemeClr>
            </a:gs>
            <a:gs pos="50000">
              <a:schemeClr val="accent1">
                <a:shade val="45000"/>
                <a:satMod val="170000"/>
              </a:schemeClr>
            </a:gs>
            <a:gs pos="70000">
              <a:schemeClr val="accent1">
                <a:tint val="99000"/>
                <a:shade val="65000"/>
                <a:satMod val="155000"/>
              </a:schemeClr>
            </a:gs>
            <a:gs pos="100000">
              <a:schemeClr val="accent1">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satMod val="30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cs-CZ" sz="3200" kern="1200" dirty="0" smtClean="0"/>
            <a:t>formální podmínky</a:t>
          </a:r>
          <a:endParaRPr lang="cs-CZ" sz="3200" kern="1200" dirty="0"/>
        </a:p>
      </dsp:txBody>
      <dsp:txXfrm>
        <a:off x="97741" y="98569"/>
        <a:ext cx="2733803" cy="1806748"/>
      </dsp:txXfrm>
    </dsp:sp>
    <dsp:sp modelId="{A9905591-4A76-4E4F-A534-C8E5C6046F7C}">
      <dsp:nvSpPr>
        <dsp:cNvPr id="0" name=""/>
        <dsp:cNvSpPr/>
      </dsp:nvSpPr>
      <dsp:spPr>
        <a:xfrm rot="5400000">
          <a:off x="4486053" y="839010"/>
          <a:ext cx="2094082" cy="5207618"/>
        </a:xfrm>
        <a:prstGeom prst="round2SameRect">
          <a:avLst/>
        </a:prstGeom>
        <a:gradFill rotWithShape="1">
          <a:gsLst>
            <a:gs pos="0">
              <a:schemeClr val="accent5">
                <a:tint val="62000"/>
                <a:satMod val="180000"/>
              </a:schemeClr>
            </a:gs>
            <a:gs pos="65000">
              <a:schemeClr val="accent5">
                <a:tint val="32000"/>
                <a:satMod val="250000"/>
              </a:schemeClr>
            </a:gs>
            <a:gs pos="100000">
              <a:schemeClr val="accent5">
                <a:tint val="23000"/>
                <a:satMod val="300000"/>
              </a:schemeClr>
            </a:gs>
          </a:gsLst>
          <a:lin ang="16200000" scaled="0"/>
        </a:gradFill>
        <a:ln w="9525" cap="flat" cmpd="sng" algn="ctr">
          <a:solidFill>
            <a:schemeClr val="accent5"/>
          </a:solidFill>
          <a:prstDash val="solid"/>
        </a:ln>
        <a:effectLst>
          <a:outerShdw blurRad="50800" dist="38100" dir="5400000"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cs-CZ" sz="1700" b="1" kern="1200" dirty="0" smtClean="0"/>
            <a:t>k prodlení s úhradou daně došlo z důvodu, který lze s přihlédnutím k okolnostem daného případu ospravedlnit</a:t>
          </a:r>
          <a:endParaRPr lang="cs-CZ" sz="1700" b="1" kern="1200" dirty="0"/>
        </a:p>
        <a:p>
          <a:pPr marL="171450" lvl="1" indent="-171450" algn="l" defTabSz="755650">
            <a:lnSpc>
              <a:spcPct val="90000"/>
            </a:lnSpc>
            <a:spcBef>
              <a:spcPct val="0"/>
            </a:spcBef>
            <a:spcAft>
              <a:spcPct val="15000"/>
            </a:spcAft>
            <a:buChar char="••"/>
          </a:pPr>
          <a:r>
            <a:rPr lang="cs-CZ" sz="1700" b="1" kern="1200" dirty="0" smtClean="0"/>
            <a:t>zohlední, zda ekonomické nebo sociální poměry daňového subjektu zakládají tvrdost uplatněného úroku</a:t>
          </a:r>
          <a:endParaRPr lang="cs-CZ" sz="1700" b="1" kern="1200" dirty="0"/>
        </a:p>
        <a:p>
          <a:pPr marL="171450" lvl="1" indent="-171450" algn="l" defTabSz="755650">
            <a:lnSpc>
              <a:spcPct val="90000"/>
            </a:lnSpc>
            <a:spcBef>
              <a:spcPct val="0"/>
            </a:spcBef>
            <a:spcAft>
              <a:spcPct val="15000"/>
            </a:spcAft>
            <a:buChar char="••"/>
          </a:pPr>
          <a:r>
            <a:rPr lang="cs-CZ" sz="1700" b="1" kern="1200" dirty="0" smtClean="0"/>
            <a:t>četnost porušování povinností při správě daní</a:t>
          </a:r>
          <a:endParaRPr lang="cs-CZ" sz="1700" b="1" kern="1200" dirty="0"/>
        </a:p>
      </dsp:txBody>
      <dsp:txXfrm rot="-5400000">
        <a:off x="2929286" y="2498003"/>
        <a:ext cx="5105393" cy="1889632"/>
      </dsp:txXfrm>
    </dsp:sp>
    <dsp:sp modelId="{7BD411B9-59D3-4F14-9241-B3E5573C6513}">
      <dsp:nvSpPr>
        <dsp:cNvPr id="0" name=""/>
        <dsp:cNvSpPr/>
      </dsp:nvSpPr>
      <dsp:spPr>
        <a:xfrm>
          <a:off x="0" y="2134017"/>
          <a:ext cx="2929285" cy="2617603"/>
        </a:xfrm>
        <a:prstGeom prst="roundRect">
          <a:avLst/>
        </a:prstGeom>
        <a:gradFill rotWithShape="1">
          <a:gsLst>
            <a:gs pos="0">
              <a:schemeClr val="accent5">
                <a:shade val="15000"/>
                <a:satMod val="180000"/>
              </a:schemeClr>
            </a:gs>
            <a:gs pos="50000">
              <a:schemeClr val="accent5">
                <a:shade val="45000"/>
                <a:satMod val="170000"/>
              </a:schemeClr>
            </a:gs>
            <a:gs pos="70000">
              <a:schemeClr val="accent5">
                <a:tint val="99000"/>
                <a:shade val="65000"/>
                <a:satMod val="155000"/>
              </a:schemeClr>
            </a:gs>
            <a:gs pos="100000">
              <a:schemeClr val="accent5">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satMod val="30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cs-CZ" sz="3200" kern="1200" dirty="0" smtClean="0"/>
            <a:t>meritorní podmínky</a:t>
          </a:r>
          <a:endParaRPr lang="cs-CZ" sz="3200" kern="1200" dirty="0"/>
        </a:p>
      </dsp:txBody>
      <dsp:txXfrm>
        <a:off x="127781" y="2261798"/>
        <a:ext cx="2673723" cy="236204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cs-CZ"/>
          </a:p>
        </p:txBody>
      </p:sp>
      <p:sp>
        <p:nvSpPr>
          <p:cNvPr id="34819" name="Rectangle 3"/>
          <p:cNvSpPr>
            <a:spLocks noGrp="1" noChangeArrowheads="1"/>
          </p:cNvSpPr>
          <p:nvPr>
            <p:ph type="dt" sz="quarter" idx="1"/>
          </p:nvPr>
        </p:nvSpPr>
        <p:spPr bwMode="auto">
          <a:xfrm>
            <a:off x="3778250" y="0"/>
            <a:ext cx="288925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cs-CZ"/>
          </a:p>
        </p:txBody>
      </p:sp>
      <p:sp>
        <p:nvSpPr>
          <p:cNvPr id="34820" name="Rectangle 4"/>
          <p:cNvSpPr>
            <a:spLocks noGrp="1" noChangeArrowheads="1"/>
          </p:cNvSpPr>
          <p:nvPr>
            <p:ph type="ftr" sz="quarter" idx="2"/>
          </p:nvPr>
        </p:nvSpPr>
        <p:spPr bwMode="auto">
          <a:xfrm>
            <a:off x="0" y="9428163"/>
            <a:ext cx="288925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cs-CZ"/>
          </a:p>
        </p:txBody>
      </p:sp>
      <p:sp>
        <p:nvSpPr>
          <p:cNvPr id="34821" name="Rectangle 5"/>
          <p:cNvSpPr>
            <a:spLocks noGrp="1" noChangeArrowheads="1"/>
          </p:cNvSpPr>
          <p:nvPr>
            <p:ph type="sldNum" sz="quarter" idx="3"/>
          </p:nvPr>
        </p:nvSpPr>
        <p:spPr bwMode="auto">
          <a:xfrm>
            <a:off x="3778250" y="9428163"/>
            <a:ext cx="288925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BBE3F866-8709-4CBC-A8F2-CB2E1B621FC3}" type="slidenum">
              <a:rPr lang="cs-CZ"/>
              <a:pPr>
                <a:defRPr/>
              </a:pPr>
              <a:t>‹#›</a:t>
            </a:fld>
            <a:endParaRPr lang="cs-CZ"/>
          </a:p>
        </p:txBody>
      </p:sp>
    </p:spTree>
    <p:extLst>
      <p:ext uri="{BB962C8B-B14F-4D97-AF65-F5344CB8AC3E}">
        <p14:creationId xmlns:p14="http://schemas.microsoft.com/office/powerpoint/2010/main" val="471980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D57AD00E-1B83-4E20-B07C-95CEA6895B08}" type="datetimeFigureOut">
              <a:rPr lang="cs-CZ" smtClean="0"/>
              <a:t>10.11.2014</a:t>
            </a:fld>
            <a:endParaRPr lang="cs-CZ"/>
          </a:p>
        </p:txBody>
      </p:sp>
      <p:sp>
        <p:nvSpPr>
          <p:cNvPr id="4" name="Zástupný symbol pro obrázek snímku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66750" y="4714875"/>
            <a:ext cx="5335588" cy="4467225"/>
          </a:xfrm>
          <a:prstGeom prst="rect">
            <a:avLst/>
          </a:prstGeom>
        </p:spPr>
        <p:txBody>
          <a:bodyPr vert="horz" lIns="91440" tIns="45720" rIns="91440" bIns="45720"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778250" y="9428163"/>
            <a:ext cx="2889250" cy="496887"/>
          </a:xfrm>
          <a:prstGeom prst="rect">
            <a:avLst/>
          </a:prstGeom>
        </p:spPr>
        <p:txBody>
          <a:bodyPr vert="horz" lIns="91440" tIns="45720" rIns="91440" bIns="45720" rtlCol="0" anchor="b"/>
          <a:lstStyle>
            <a:lvl1pPr algn="r">
              <a:defRPr sz="1200"/>
            </a:lvl1pPr>
          </a:lstStyle>
          <a:p>
            <a:fld id="{EDC0C74A-5E74-40BD-BA1E-E4E59B60C0AA}" type="slidenum">
              <a:rPr lang="cs-CZ" smtClean="0"/>
              <a:t>‹#›</a:t>
            </a:fld>
            <a:endParaRPr lang="cs-CZ"/>
          </a:p>
        </p:txBody>
      </p:sp>
    </p:spTree>
    <p:extLst>
      <p:ext uri="{BB962C8B-B14F-4D97-AF65-F5344CB8AC3E}">
        <p14:creationId xmlns:p14="http://schemas.microsoft.com/office/powerpoint/2010/main" val="3085146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k-SK" smtClean="0"/>
              <a:t>Rozloženie snímky – nadpis + 2 stĺpce textu</a:t>
            </a:r>
            <a:endParaRPr lang="cs-CZ" smtClean="0"/>
          </a:p>
          <a:p>
            <a:pPr eaLnBrk="1" hangingPunct="1"/>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Kliknutím lze upravit styl.</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Kliknutím lze upravit styl předlohy.</a:t>
            </a:r>
            <a:endParaRPr lang="cs-CZ"/>
          </a:p>
        </p:txBody>
      </p:sp>
    </p:spTree>
    <p:extLst>
      <p:ext uri="{BB962C8B-B14F-4D97-AF65-F5344CB8AC3E}">
        <p14:creationId xmlns:p14="http://schemas.microsoft.com/office/powerpoint/2010/main" val="117041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extLst>
      <p:ext uri="{BB962C8B-B14F-4D97-AF65-F5344CB8AC3E}">
        <p14:creationId xmlns:p14="http://schemas.microsoft.com/office/powerpoint/2010/main" val="749203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710363" y="1052513"/>
            <a:ext cx="2058987" cy="5443537"/>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528638" y="1052513"/>
            <a:ext cx="6029325" cy="544353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extLst>
      <p:ext uri="{BB962C8B-B14F-4D97-AF65-F5344CB8AC3E}">
        <p14:creationId xmlns:p14="http://schemas.microsoft.com/office/powerpoint/2010/main" val="3157513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4" name="Pravoúhlý trojúhelník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Skupina 15"/>
          <p:cNvGrpSpPr>
            <a:grpSpLocks/>
          </p:cNvGrpSpPr>
          <p:nvPr/>
        </p:nvGrpSpPr>
        <p:grpSpPr bwMode="auto">
          <a:xfrm>
            <a:off x="-3175" y="4953000"/>
            <a:ext cx="9147175" cy="1911350"/>
            <a:chOff x="-3765" y="4832896"/>
            <a:chExt cx="9147765" cy="2032192"/>
          </a:xfrm>
        </p:grpSpPr>
        <p:sp>
          <p:nvSpPr>
            <p:cNvPr id="6" name="Volný tvar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pitchFamily="34" charset="0"/>
              </a:endParaRPr>
            </a:p>
          </p:txBody>
        </p:sp>
        <p:sp>
          <p:nvSpPr>
            <p:cNvPr id="7" name="Volný tvar 18"/>
            <p:cNvSpPr>
              <a:spLocks/>
            </p:cNvSpPr>
            <p:nvPr/>
          </p:nvSpPr>
          <p:spPr bwMode="auto">
            <a:xfrm>
              <a:off x="35443" y="5135526"/>
              <a:ext cx="9108557" cy="838200"/>
            </a:xfrm>
            <a:custGeom>
              <a:avLst/>
              <a:gdLst>
                <a:gd name="T0" fmla="*/ 0 w 5760"/>
                <a:gd name="T1" fmla="*/ 0 h 528"/>
                <a:gd name="T2" fmla="*/ 9108557 w 5760"/>
                <a:gd name="T3" fmla="*/ 0 h 528"/>
                <a:gd name="T4" fmla="*/ 9108557 w 5760"/>
                <a:gd name="T5" fmla="*/ 838200 h 528"/>
                <a:gd name="T6" fmla="*/ 75905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cs-CZ"/>
            </a:p>
          </p:txBody>
        </p:sp>
        <p:sp>
          <p:nvSpPr>
            <p:cNvPr id="8" name="Volný tvar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Přímá spojnice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Nadpis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cs-CZ" smtClean="0"/>
              <a:t>Kliknutím lze upravit styl.</a:t>
            </a:r>
            <a:endParaRPr lang="en-US"/>
          </a:p>
        </p:txBody>
      </p:sp>
      <p:sp>
        <p:nvSpPr>
          <p:cNvPr id="17" name="Podnadpis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cs-CZ" smtClean="0"/>
              <a:t>Kliknutím lze upravit styl předlohy.</a:t>
            </a:r>
            <a:endParaRPr lang="en-US"/>
          </a:p>
        </p:txBody>
      </p:sp>
      <p:sp>
        <p:nvSpPr>
          <p:cNvPr id="11" name="Zástupný symbol pro datum 29"/>
          <p:cNvSpPr>
            <a:spLocks noGrp="1"/>
          </p:cNvSpPr>
          <p:nvPr>
            <p:ph type="dt" sz="half" idx="10"/>
          </p:nvPr>
        </p:nvSpPr>
        <p:spPr/>
        <p:txBody>
          <a:bodyPr/>
          <a:lstStyle>
            <a:lvl1pPr>
              <a:defRPr>
                <a:solidFill>
                  <a:srgbClr val="FFFFFF"/>
                </a:solidFill>
              </a:defRPr>
            </a:lvl1pPr>
            <a:extLst/>
          </a:lstStyle>
          <a:p>
            <a:pPr>
              <a:defRPr/>
            </a:pPr>
            <a:fld id="{8B4B54CD-3C59-4B1F-AE9A-C8942ECC2CD8}" type="datetimeFigureOut">
              <a:rPr lang="en-US"/>
              <a:pPr>
                <a:defRPr/>
              </a:pPr>
              <a:t>11/10/2014</a:t>
            </a:fld>
            <a:endParaRPr lang="en-US"/>
          </a:p>
        </p:txBody>
      </p:sp>
      <p:sp>
        <p:nvSpPr>
          <p:cNvPr id="12" name="Zástupný symbol pro zápatí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Zástupný symbol pro číslo snímku 26"/>
          <p:cNvSpPr>
            <a:spLocks noGrp="1"/>
          </p:cNvSpPr>
          <p:nvPr>
            <p:ph type="sldNum" sz="quarter" idx="12"/>
          </p:nvPr>
        </p:nvSpPr>
        <p:spPr/>
        <p:txBody>
          <a:bodyPr/>
          <a:lstStyle>
            <a:lvl1pPr>
              <a:defRPr>
                <a:solidFill>
                  <a:srgbClr val="FFFFFF"/>
                </a:solidFill>
              </a:defRPr>
            </a:lvl1pPr>
            <a:extLst/>
          </a:lstStyle>
          <a:p>
            <a:pPr>
              <a:defRPr/>
            </a:pPr>
            <a:fld id="{072FEF10-B364-456C-B8D2-5BC6CBFD7502}" type="slidenum">
              <a:rPr lang="en-US"/>
              <a:pPr>
                <a:defRPr/>
              </a:pPr>
              <a:t>‹#›</a:t>
            </a:fld>
            <a:endParaRPr lang="en-US" dirty="0"/>
          </a:p>
        </p:txBody>
      </p:sp>
    </p:spTree>
    <p:extLst>
      <p:ext uri="{BB962C8B-B14F-4D97-AF65-F5344CB8AC3E}">
        <p14:creationId xmlns:p14="http://schemas.microsoft.com/office/powerpoint/2010/main" val="7249604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3" name="Zástupný symbol pro obsah 2"/>
          <p:cNvSpPr>
            <a:spLocks noGrp="1"/>
          </p:cNvSpPr>
          <p:nvPr>
            <p:ph idx="1"/>
          </p:nvPr>
        </p:nvSpPr>
        <p:spPr/>
        <p:txBody>
          <a:bodyPr/>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7" name="Nadpis 6"/>
          <p:cNvSpPr>
            <a:spLocks noGrp="1"/>
          </p:cNvSpPr>
          <p:nvPr>
            <p:ph type="title"/>
          </p:nvPr>
        </p:nvSpPr>
        <p:spPr/>
        <p:txBody>
          <a:bodyPr rtlCol="0"/>
          <a:lstStyle>
            <a:extLst/>
          </a:lstStyle>
          <a:p>
            <a:r>
              <a:rPr lang="cs-CZ" smtClean="0"/>
              <a:t>Kliknutím lze upravit styl.</a:t>
            </a:r>
            <a:endParaRPr lang="en-US"/>
          </a:p>
        </p:txBody>
      </p:sp>
      <p:sp>
        <p:nvSpPr>
          <p:cNvPr id="4" name="Zástupný symbol pro datum 9"/>
          <p:cNvSpPr>
            <a:spLocks noGrp="1"/>
          </p:cNvSpPr>
          <p:nvPr>
            <p:ph type="dt" sz="half" idx="10"/>
          </p:nvPr>
        </p:nvSpPr>
        <p:spPr/>
        <p:txBody>
          <a:bodyPr/>
          <a:lstStyle>
            <a:lvl1pPr>
              <a:defRPr/>
            </a:lvl1pPr>
          </a:lstStyle>
          <a:p>
            <a:pPr>
              <a:defRPr/>
            </a:pPr>
            <a:fld id="{DAF75147-BEE7-49B0-B30B-9F8461ACF1C1}" type="datetimeFigureOut">
              <a:rPr lang="en-US"/>
              <a:pPr>
                <a:defRPr/>
              </a:pPr>
              <a:t>11/10/2014</a:t>
            </a:fld>
            <a:endParaRPr lang="en-US" dirty="0"/>
          </a:p>
        </p:txBody>
      </p:sp>
      <p:sp>
        <p:nvSpPr>
          <p:cNvPr id="5" name="Zástupný symbol pro zápatí 21"/>
          <p:cNvSpPr>
            <a:spLocks noGrp="1"/>
          </p:cNvSpPr>
          <p:nvPr>
            <p:ph type="ftr" sz="quarter" idx="11"/>
          </p:nvPr>
        </p:nvSpPr>
        <p:spPr/>
        <p:txBody>
          <a:bodyPr/>
          <a:lstStyle>
            <a:lvl1pPr>
              <a:defRPr/>
            </a:lvl1pPr>
          </a:lstStyle>
          <a:p>
            <a:pPr>
              <a:defRPr/>
            </a:pPr>
            <a:endParaRPr lang="en-US"/>
          </a:p>
        </p:txBody>
      </p:sp>
      <p:sp>
        <p:nvSpPr>
          <p:cNvPr id="6" name="Zástupný symbol pro číslo snímku 17"/>
          <p:cNvSpPr>
            <a:spLocks noGrp="1"/>
          </p:cNvSpPr>
          <p:nvPr>
            <p:ph type="sldNum" sz="quarter" idx="12"/>
          </p:nvPr>
        </p:nvSpPr>
        <p:spPr/>
        <p:txBody>
          <a:bodyPr/>
          <a:lstStyle>
            <a:lvl1pPr>
              <a:defRPr/>
            </a:lvl1pPr>
          </a:lstStyle>
          <a:p>
            <a:pPr>
              <a:defRPr/>
            </a:pPr>
            <a:fld id="{F33AD1F9-2376-4BEE-831D-3E2CC8D9A715}" type="slidenum">
              <a:rPr lang="en-US"/>
              <a:pPr>
                <a:defRPr/>
              </a:pPr>
              <a:t>‹#›</a:t>
            </a:fld>
            <a:endParaRPr lang="en-US"/>
          </a:p>
        </p:txBody>
      </p:sp>
    </p:spTree>
    <p:extLst>
      <p:ext uri="{BB962C8B-B14F-4D97-AF65-F5344CB8AC3E}">
        <p14:creationId xmlns:p14="http://schemas.microsoft.com/office/powerpoint/2010/main" val="2489665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2">
        <a:schemeClr val="bg1"/>
      </p:bgRef>
    </p:bg>
    <p:spTree>
      <p:nvGrpSpPr>
        <p:cNvPr id="1" name=""/>
        <p:cNvGrpSpPr/>
        <p:nvPr/>
      </p:nvGrpSpPr>
      <p:grpSpPr>
        <a:xfrm>
          <a:off x="0" y="0"/>
          <a:ext cx="0" cy="0"/>
          <a:chOff x="0" y="0"/>
          <a:chExt cx="0" cy="0"/>
        </a:xfrm>
      </p:grpSpPr>
      <p:sp>
        <p:nvSpPr>
          <p:cNvPr id="4" name="Dvojitá šipka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Dvojitá šipka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Nadpis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cs-CZ" smtClean="0"/>
              <a:t>Kliknutím lze upravit styl.</a:t>
            </a:r>
            <a:endParaRPr lang="en-US"/>
          </a:p>
        </p:txBody>
      </p:sp>
      <p:sp>
        <p:nvSpPr>
          <p:cNvPr id="3" name="Zástupný symbol pro text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cs-CZ" smtClean="0"/>
              <a:t>Kliknutím lze upravit styly předlohy textu.</a:t>
            </a:r>
          </a:p>
        </p:txBody>
      </p:sp>
      <p:sp>
        <p:nvSpPr>
          <p:cNvPr id="6" name="Zástupný symbol pro datum 3"/>
          <p:cNvSpPr>
            <a:spLocks noGrp="1"/>
          </p:cNvSpPr>
          <p:nvPr>
            <p:ph type="dt" sz="half" idx="10"/>
          </p:nvPr>
        </p:nvSpPr>
        <p:spPr/>
        <p:txBody>
          <a:bodyPr/>
          <a:lstStyle>
            <a:lvl1pPr>
              <a:defRPr/>
            </a:lvl1pPr>
            <a:extLst/>
          </a:lstStyle>
          <a:p>
            <a:pPr>
              <a:defRPr/>
            </a:pPr>
            <a:fld id="{B01A6DE6-FF80-49B6-BE4D-3F9AD7E4E9F7}" type="datetimeFigureOut">
              <a:rPr lang="en-US"/>
              <a:pPr>
                <a:defRPr/>
              </a:pPr>
              <a:t>11/10/2014</a:t>
            </a:fld>
            <a:endParaRPr lang="en-US"/>
          </a:p>
        </p:txBody>
      </p:sp>
      <p:sp>
        <p:nvSpPr>
          <p:cNvPr id="7" name="Zástupný symbol pro zápatí 4"/>
          <p:cNvSpPr>
            <a:spLocks noGrp="1"/>
          </p:cNvSpPr>
          <p:nvPr>
            <p:ph type="ftr" sz="quarter" idx="11"/>
          </p:nvPr>
        </p:nvSpPr>
        <p:spPr/>
        <p:txBody>
          <a:bodyPr/>
          <a:lstStyle>
            <a:lvl1pPr>
              <a:defRPr/>
            </a:lvl1pPr>
            <a:extLst/>
          </a:lstStyle>
          <a:p>
            <a:pPr>
              <a:defRPr/>
            </a:pPr>
            <a:endParaRPr lang="en-US"/>
          </a:p>
        </p:txBody>
      </p:sp>
      <p:sp>
        <p:nvSpPr>
          <p:cNvPr id="8" name="Zástupný symbol pro číslo snímku 5"/>
          <p:cNvSpPr>
            <a:spLocks noGrp="1"/>
          </p:cNvSpPr>
          <p:nvPr>
            <p:ph type="sldNum" sz="quarter" idx="12"/>
          </p:nvPr>
        </p:nvSpPr>
        <p:spPr/>
        <p:txBody>
          <a:bodyPr/>
          <a:lstStyle>
            <a:lvl1pPr>
              <a:defRPr/>
            </a:lvl1pPr>
            <a:extLst/>
          </a:lstStyle>
          <a:p>
            <a:pPr>
              <a:defRPr/>
            </a:pPr>
            <a:fld id="{0F713026-6B72-4813-B700-14D0178E0AE1}" type="slidenum">
              <a:rPr lang="en-US"/>
              <a:pPr>
                <a:defRPr/>
              </a:pPr>
              <a:t>‹#›</a:t>
            </a:fld>
            <a:endParaRPr lang="en-US"/>
          </a:p>
        </p:txBody>
      </p:sp>
    </p:spTree>
    <p:extLst>
      <p:ext uri="{BB962C8B-B14F-4D97-AF65-F5344CB8AC3E}">
        <p14:creationId xmlns:p14="http://schemas.microsoft.com/office/powerpoint/2010/main" val="183472511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a obsahy">
    <p:bg>
      <p:bgRef idx="1002">
        <a:schemeClr val="bg1"/>
      </p:bgRef>
    </p:bg>
    <p:spTree>
      <p:nvGrpSpPr>
        <p:cNvPr id="1" name=""/>
        <p:cNvGrpSpPr/>
        <p:nvPr/>
      </p:nvGrpSpPr>
      <p:grpSpPr>
        <a:xfrm>
          <a:off x="0" y="0"/>
          <a:ext cx="0" cy="0"/>
          <a:chOff x="0" y="0"/>
          <a:chExt cx="0" cy="0"/>
        </a:xfrm>
      </p:grpSpPr>
      <p:sp>
        <p:nvSpPr>
          <p:cNvPr id="3" name="Zástupný symbol pro obsah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obsah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8" name="Nadpis 7"/>
          <p:cNvSpPr>
            <a:spLocks noGrp="1"/>
          </p:cNvSpPr>
          <p:nvPr>
            <p:ph type="title"/>
          </p:nvPr>
        </p:nvSpPr>
        <p:spPr/>
        <p:txBody>
          <a:bodyPr rtlCol="0"/>
          <a:lstStyle>
            <a:extLst/>
          </a:lstStyle>
          <a:p>
            <a:r>
              <a:rPr lang="cs-CZ" smtClean="0"/>
              <a:t>Kliknutím lze upravit styl.</a:t>
            </a:r>
            <a:endParaRPr lang="en-US"/>
          </a:p>
        </p:txBody>
      </p:sp>
      <p:sp>
        <p:nvSpPr>
          <p:cNvPr id="5" name="Zástupný symbol pro datum 4"/>
          <p:cNvSpPr>
            <a:spLocks noGrp="1"/>
          </p:cNvSpPr>
          <p:nvPr>
            <p:ph type="dt" sz="half" idx="10"/>
          </p:nvPr>
        </p:nvSpPr>
        <p:spPr/>
        <p:txBody>
          <a:bodyPr/>
          <a:lstStyle>
            <a:lvl1pPr>
              <a:defRPr/>
            </a:lvl1pPr>
            <a:extLst/>
          </a:lstStyle>
          <a:p>
            <a:pPr>
              <a:defRPr/>
            </a:pPr>
            <a:fld id="{8412BA2E-4AAF-4F73-ADDB-05FB0C0F5794}" type="datetimeFigureOut">
              <a:rPr lang="en-US"/>
              <a:pPr>
                <a:defRPr/>
              </a:pPr>
              <a:t>11/10/2014</a:t>
            </a:fld>
            <a:endParaRPr lang="en-US"/>
          </a:p>
        </p:txBody>
      </p:sp>
      <p:sp>
        <p:nvSpPr>
          <p:cNvPr id="6" name="Zástupný symbol pro zápatí 5"/>
          <p:cNvSpPr>
            <a:spLocks noGrp="1"/>
          </p:cNvSpPr>
          <p:nvPr>
            <p:ph type="ftr" sz="quarter" idx="11"/>
          </p:nvPr>
        </p:nvSpPr>
        <p:spPr/>
        <p:txBody>
          <a:bodyPr/>
          <a:lstStyle>
            <a:lvl1pPr>
              <a:defRPr/>
            </a:lvl1pPr>
            <a:extLst/>
          </a:lstStyle>
          <a:p>
            <a:pPr>
              <a:defRPr/>
            </a:pPr>
            <a:endParaRPr lang="en-US"/>
          </a:p>
        </p:txBody>
      </p:sp>
      <p:sp>
        <p:nvSpPr>
          <p:cNvPr id="7" name="Zástupný symbol pro číslo snímku 6"/>
          <p:cNvSpPr>
            <a:spLocks noGrp="1"/>
          </p:cNvSpPr>
          <p:nvPr>
            <p:ph type="sldNum" sz="quarter" idx="12"/>
          </p:nvPr>
        </p:nvSpPr>
        <p:spPr/>
        <p:txBody>
          <a:bodyPr/>
          <a:lstStyle>
            <a:lvl1pPr>
              <a:defRPr/>
            </a:lvl1pPr>
            <a:extLst/>
          </a:lstStyle>
          <a:p>
            <a:pPr>
              <a:defRPr/>
            </a:pPr>
            <a:fld id="{85FEB156-DD11-4DCC-B49C-52E4FCA0669A}" type="slidenum">
              <a:rPr lang="en-US"/>
              <a:pPr>
                <a:defRPr/>
              </a:pPr>
              <a:t>‹#›</a:t>
            </a:fld>
            <a:endParaRPr lang="en-US"/>
          </a:p>
        </p:txBody>
      </p:sp>
    </p:spTree>
    <p:extLst>
      <p:ext uri="{BB962C8B-B14F-4D97-AF65-F5344CB8AC3E}">
        <p14:creationId xmlns:p14="http://schemas.microsoft.com/office/powerpoint/2010/main" val="1005654946"/>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Porovnání">
    <p:bg>
      <p:bgRef idx="1003">
        <a:schemeClr val="bg1"/>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8229600" cy="1143000"/>
          </a:xfrm>
        </p:spPr>
        <p:txBody>
          <a:bodyPr/>
          <a:lstStyle>
            <a:lvl1pPr>
              <a:defRPr/>
            </a:lvl1pPr>
            <a:extLst/>
          </a:lstStyle>
          <a:p>
            <a:r>
              <a:rPr lang="cs-CZ" smtClean="0"/>
              <a:t>Kliknutím lze upravit styl.</a:t>
            </a:r>
            <a:endParaRPr lang="en-US"/>
          </a:p>
        </p:txBody>
      </p:sp>
      <p:sp>
        <p:nvSpPr>
          <p:cNvPr id="3" name="Zástupný symbol pro text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4" name="Zástupný symbol pro text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5" name="Zástupný symbol pro obsah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6" name="Zástupný symbol pro obsah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7" name="Zástupný symbol pro datum 6"/>
          <p:cNvSpPr>
            <a:spLocks noGrp="1"/>
          </p:cNvSpPr>
          <p:nvPr>
            <p:ph type="dt" sz="half" idx="10"/>
          </p:nvPr>
        </p:nvSpPr>
        <p:spPr/>
        <p:txBody>
          <a:bodyPr/>
          <a:lstStyle>
            <a:lvl1pPr>
              <a:defRPr/>
            </a:lvl1pPr>
            <a:extLst/>
          </a:lstStyle>
          <a:p>
            <a:pPr>
              <a:defRPr/>
            </a:pPr>
            <a:fld id="{89AA05D1-2E2C-4EC0-B522-82AB5E6DF391}" type="datetimeFigureOut">
              <a:rPr lang="en-US"/>
              <a:pPr>
                <a:defRPr/>
              </a:pPr>
              <a:t>11/10/2014</a:t>
            </a:fld>
            <a:endParaRPr lang="en-US"/>
          </a:p>
        </p:txBody>
      </p:sp>
      <p:sp>
        <p:nvSpPr>
          <p:cNvPr id="8" name="Zástupný symbol pro zápatí 7"/>
          <p:cNvSpPr>
            <a:spLocks noGrp="1"/>
          </p:cNvSpPr>
          <p:nvPr>
            <p:ph type="ftr" sz="quarter" idx="11"/>
          </p:nvPr>
        </p:nvSpPr>
        <p:spPr/>
        <p:txBody>
          <a:bodyPr/>
          <a:lstStyle>
            <a:lvl1pPr>
              <a:defRPr/>
            </a:lvl1pPr>
            <a:extLst/>
          </a:lstStyle>
          <a:p>
            <a:pPr>
              <a:defRPr/>
            </a:pPr>
            <a:endParaRPr lang="en-US"/>
          </a:p>
        </p:txBody>
      </p:sp>
      <p:sp>
        <p:nvSpPr>
          <p:cNvPr id="9" name="Zástupný symbol pro číslo snímku 8"/>
          <p:cNvSpPr>
            <a:spLocks noGrp="1"/>
          </p:cNvSpPr>
          <p:nvPr>
            <p:ph type="sldNum" sz="quarter" idx="12"/>
          </p:nvPr>
        </p:nvSpPr>
        <p:spPr/>
        <p:txBody>
          <a:bodyPr/>
          <a:lstStyle>
            <a:lvl1pPr>
              <a:defRPr/>
            </a:lvl1pPr>
            <a:extLst/>
          </a:lstStyle>
          <a:p>
            <a:pPr>
              <a:defRPr/>
            </a:pPr>
            <a:fld id="{599ADD5A-2EE4-4334-B2DE-A41BF9D7310C}" type="slidenum">
              <a:rPr lang="en-US"/>
              <a:pPr>
                <a:defRPr/>
              </a:pPr>
              <a:t>‹#›</a:t>
            </a:fld>
            <a:endParaRPr lang="en-US"/>
          </a:p>
        </p:txBody>
      </p:sp>
    </p:spTree>
    <p:extLst>
      <p:ext uri="{BB962C8B-B14F-4D97-AF65-F5344CB8AC3E}">
        <p14:creationId xmlns:p14="http://schemas.microsoft.com/office/powerpoint/2010/main" val="4255994261"/>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Pouze nadpis">
    <p:bg>
      <p:bgRef idx="1002">
        <a:schemeClr val="bg1"/>
      </p:bgRef>
    </p:bg>
    <p:spTree>
      <p:nvGrpSpPr>
        <p:cNvPr id="1" name=""/>
        <p:cNvGrpSpPr/>
        <p:nvPr/>
      </p:nvGrpSpPr>
      <p:grpSpPr>
        <a:xfrm>
          <a:off x="0" y="0"/>
          <a:ext cx="0" cy="0"/>
          <a:chOff x="0" y="0"/>
          <a:chExt cx="0" cy="0"/>
        </a:xfrm>
      </p:grpSpPr>
      <p:sp>
        <p:nvSpPr>
          <p:cNvPr id="6" name="Nadpis 5"/>
          <p:cNvSpPr>
            <a:spLocks noGrp="1"/>
          </p:cNvSpPr>
          <p:nvPr>
            <p:ph type="title"/>
          </p:nvPr>
        </p:nvSpPr>
        <p:spPr/>
        <p:txBody>
          <a:bodyPr rtlCol="0"/>
          <a:lstStyle>
            <a:extLst/>
          </a:lstStyle>
          <a:p>
            <a:r>
              <a:rPr lang="cs-CZ" smtClean="0"/>
              <a:t>Kliknutím lze upravit styl.</a:t>
            </a:r>
            <a:endParaRPr lang="en-US"/>
          </a:p>
        </p:txBody>
      </p:sp>
      <p:sp>
        <p:nvSpPr>
          <p:cNvPr id="3" name="Zástupný symbol pro datum 2"/>
          <p:cNvSpPr>
            <a:spLocks noGrp="1"/>
          </p:cNvSpPr>
          <p:nvPr>
            <p:ph type="dt" sz="half" idx="10"/>
          </p:nvPr>
        </p:nvSpPr>
        <p:spPr/>
        <p:txBody>
          <a:bodyPr/>
          <a:lstStyle>
            <a:lvl1pPr>
              <a:defRPr/>
            </a:lvl1pPr>
            <a:extLst/>
          </a:lstStyle>
          <a:p>
            <a:pPr>
              <a:defRPr/>
            </a:pPr>
            <a:fld id="{EFAA4933-FD02-4675-B7AF-22282E453F45}" type="datetimeFigureOut">
              <a:rPr lang="en-US"/>
              <a:pPr>
                <a:defRPr/>
              </a:pPr>
              <a:t>11/10/2014</a:t>
            </a:fld>
            <a:endParaRPr lang="en-US"/>
          </a:p>
        </p:txBody>
      </p:sp>
      <p:sp>
        <p:nvSpPr>
          <p:cNvPr id="4" name="Zástupný symbol pro zápatí 3"/>
          <p:cNvSpPr>
            <a:spLocks noGrp="1"/>
          </p:cNvSpPr>
          <p:nvPr>
            <p:ph type="ftr" sz="quarter" idx="11"/>
          </p:nvPr>
        </p:nvSpPr>
        <p:spPr/>
        <p:txBody>
          <a:bodyPr/>
          <a:lstStyle>
            <a:lvl1pPr>
              <a:defRPr/>
            </a:lvl1pPr>
            <a:extLst/>
          </a:lstStyle>
          <a:p>
            <a:pPr>
              <a:defRPr/>
            </a:pPr>
            <a:endParaRPr lang="en-US"/>
          </a:p>
        </p:txBody>
      </p:sp>
      <p:sp>
        <p:nvSpPr>
          <p:cNvPr id="5" name="Zástupný symbol pro číslo snímku 4"/>
          <p:cNvSpPr>
            <a:spLocks noGrp="1"/>
          </p:cNvSpPr>
          <p:nvPr>
            <p:ph type="sldNum" sz="quarter" idx="12"/>
          </p:nvPr>
        </p:nvSpPr>
        <p:spPr/>
        <p:txBody>
          <a:bodyPr/>
          <a:lstStyle>
            <a:lvl1pPr>
              <a:defRPr/>
            </a:lvl1pPr>
            <a:extLst/>
          </a:lstStyle>
          <a:p>
            <a:pPr>
              <a:defRPr/>
            </a:pPr>
            <a:fld id="{85E565B0-5659-4759-9CB2-AC64BF7D50A2}" type="slidenum">
              <a:rPr lang="en-US"/>
              <a:pPr>
                <a:defRPr/>
              </a:pPr>
              <a:t>‹#›</a:t>
            </a:fld>
            <a:endParaRPr lang="en-US"/>
          </a:p>
        </p:txBody>
      </p:sp>
    </p:spTree>
    <p:extLst>
      <p:ext uri="{BB962C8B-B14F-4D97-AF65-F5344CB8AC3E}">
        <p14:creationId xmlns:p14="http://schemas.microsoft.com/office/powerpoint/2010/main" val="1246227885"/>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9"/>
          <p:cNvSpPr>
            <a:spLocks noGrp="1"/>
          </p:cNvSpPr>
          <p:nvPr>
            <p:ph type="dt" sz="half" idx="10"/>
          </p:nvPr>
        </p:nvSpPr>
        <p:spPr/>
        <p:txBody>
          <a:bodyPr/>
          <a:lstStyle>
            <a:lvl1pPr>
              <a:defRPr/>
            </a:lvl1pPr>
          </a:lstStyle>
          <a:p>
            <a:pPr>
              <a:defRPr/>
            </a:pPr>
            <a:fld id="{608B6E96-605C-4D9B-B8E8-BCEFEDE1562C}" type="datetimeFigureOut">
              <a:rPr lang="en-US"/>
              <a:pPr>
                <a:defRPr/>
              </a:pPr>
              <a:t>11/10/2014</a:t>
            </a:fld>
            <a:endParaRPr lang="en-US" dirty="0"/>
          </a:p>
        </p:txBody>
      </p:sp>
      <p:sp>
        <p:nvSpPr>
          <p:cNvPr id="3" name="Zástupný symbol pro zápatí 21"/>
          <p:cNvSpPr>
            <a:spLocks noGrp="1"/>
          </p:cNvSpPr>
          <p:nvPr>
            <p:ph type="ftr" sz="quarter" idx="11"/>
          </p:nvPr>
        </p:nvSpPr>
        <p:spPr/>
        <p:txBody>
          <a:bodyPr/>
          <a:lstStyle>
            <a:lvl1pPr>
              <a:defRPr/>
            </a:lvl1pPr>
          </a:lstStyle>
          <a:p>
            <a:pPr>
              <a:defRPr/>
            </a:pPr>
            <a:endParaRPr lang="en-US"/>
          </a:p>
        </p:txBody>
      </p:sp>
      <p:sp>
        <p:nvSpPr>
          <p:cNvPr id="4" name="Zástupný symbol pro číslo snímku 17"/>
          <p:cNvSpPr>
            <a:spLocks noGrp="1"/>
          </p:cNvSpPr>
          <p:nvPr>
            <p:ph type="sldNum" sz="quarter" idx="12"/>
          </p:nvPr>
        </p:nvSpPr>
        <p:spPr/>
        <p:txBody>
          <a:bodyPr/>
          <a:lstStyle>
            <a:lvl1pPr>
              <a:defRPr/>
            </a:lvl1pPr>
          </a:lstStyle>
          <a:p>
            <a:pPr>
              <a:defRPr/>
            </a:pPr>
            <a:fld id="{4AC84C82-6131-4756-9C0A-EE1F28626A54}" type="slidenum">
              <a:rPr lang="en-US"/>
              <a:pPr>
                <a:defRPr/>
              </a:pPr>
              <a:t>‹#›</a:t>
            </a:fld>
            <a:endParaRPr lang="en-US"/>
          </a:p>
        </p:txBody>
      </p:sp>
    </p:spTree>
    <p:extLst>
      <p:ext uri="{BB962C8B-B14F-4D97-AF65-F5344CB8AC3E}">
        <p14:creationId xmlns:p14="http://schemas.microsoft.com/office/powerpoint/2010/main" val="3462082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Obsah s titulkem">
    <p:bg>
      <p:bgRef idx="1003">
        <a:schemeClr val="bg1"/>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cs-CZ" smtClean="0"/>
              <a:t>Kliknutím lze upravit styl.</a:t>
            </a:r>
            <a:endParaRPr lang="en-US"/>
          </a:p>
        </p:txBody>
      </p:sp>
      <p:sp>
        <p:nvSpPr>
          <p:cNvPr id="3" name="Zástupný symbol pro text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cs-CZ" smtClean="0"/>
              <a:t>Kliknutím lze upravit styly předlohy textu.</a:t>
            </a:r>
          </a:p>
        </p:txBody>
      </p:sp>
      <p:sp>
        <p:nvSpPr>
          <p:cNvPr id="4" name="Zástupný symbol pro obsah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Zástupný symbol pro datum 4"/>
          <p:cNvSpPr>
            <a:spLocks noGrp="1"/>
          </p:cNvSpPr>
          <p:nvPr>
            <p:ph type="dt" sz="half" idx="10"/>
          </p:nvPr>
        </p:nvSpPr>
        <p:spPr/>
        <p:txBody>
          <a:bodyPr/>
          <a:lstStyle>
            <a:lvl1pPr>
              <a:defRPr/>
            </a:lvl1pPr>
            <a:extLst/>
          </a:lstStyle>
          <a:p>
            <a:pPr>
              <a:defRPr/>
            </a:pPr>
            <a:fld id="{C1B80DA2-1E23-42F2-AA61-528B8143EF02}" type="datetimeFigureOut">
              <a:rPr lang="en-US"/>
              <a:pPr>
                <a:defRPr/>
              </a:pPr>
              <a:t>11/10/2014</a:t>
            </a:fld>
            <a:endParaRPr lang="en-US"/>
          </a:p>
        </p:txBody>
      </p:sp>
      <p:sp>
        <p:nvSpPr>
          <p:cNvPr id="6" name="Zástupný symbol pro zápatí 5"/>
          <p:cNvSpPr>
            <a:spLocks noGrp="1"/>
          </p:cNvSpPr>
          <p:nvPr>
            <p:ph type="ftr" sz="quarter" idx="11"/>
          </p:nvPr>
        </p:nvSpPr>
        <p:spPr/>
        <p:txBody>
          <a:bodyPr/>
          <a:lstStyle>
            <a:lvl1pPr>
              <a:defRPr/>
            </a:lvl1pPr>
            <a:extLst/>
          </a:lstStyle>
          <a:p>
            <a:pPr>
              <a:defRPr/>
            </a:pPr>
            <a:endParaRPr lang="en-US"/>
          </a:p>
        </p:txBody>
      </p:sp>
      <p:sp>
        <p:nvSpPr>
          <p:cNvPr id="7" name="Zástupný symbol pro číslo snímku 6"/>
          <p:cNvSpPr>
            <a:spLocks noGrp="1"/>
          </p:cNvSpPr>
          <p:nvPr>
            <p:ph type="sldNum" sz="quarter" idx="12"/>
          </p:nvPr>
        </p:nvSpPr>
        <p:spPr/>
        <p:txBody>
          <a:bodyPr/>
          <a:lstStyle>
            <a:lvl1pPr>
              <a:defRPr/>
            </a:lvl1pPr>
            <a:extLst/>
          </a:lstStyle>
          <a:p>
            <a:pPr>
              <a:defRPr/>
            </a:pPr>
            <a:fld id="{B104869A-7098-4487-AD2A-6DAFC8401DA8}" type="slidenum">
              <a:rPr lang="en-US"/>
              <a:pPr>
                <a:defRPr/>
              </a:pPr>
              <a:t>‹#›</a:t>
            </a:fld>
            <a:endParaRPr lang="en-US"/>
          </a:p>
        </p:txBody>
      </p:sp>
    </p:spTree>
    <p:extLst>
      <p:ext uri="{BB962C8B-B14F-4D97-AF65-F5344CB8AC3E}">
        <p14:creationId xmlns:p14="http://schemas.microsoft.com/office/powerpoint/2010/main" val="201200479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extLst>
      <p:ext uri="{BB962C8B-B14F-4D97-AF65-F5344CB8AC3E}">
        <p14:creationId xmlns:p14="http://schemas.microsoft.com/office/powerpoint/2010/main" val="2137752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bg>
      <p:bgRef idx="1002">
        <a:schemeClr val="bg1"/>
      </p:bgRef>
    </p:bg>
    <p:spTree>
      <p:nvGrpSpPr>
        <p:cNvPr id="1" name=""/>
        <p:cNvGrpSpPr/>
        <p:nvPr/>
      </p:nvGrpSpPr>
      <p:grpSpPr>
        <a:xfrm>
          <a:off x="0" y="0"/>
          <a:ext cx="0" cy="0"/>
          <a:chOff x="0" y="0"/>
          <a:chExt cx="0" cy="0"/>
        </a:xfrm>
      </p:grpSpPr>
      <p:sp>
        <p:nvSpPr>
          <p:cNvPr id="5" name="Volný tvar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pitchFamily="34" charset="0"/>
            </a:endParaRPr>
          </a:p>
        </p:txBody>
      </p:sp>
      <p:sp>
        <p:nvSpPr>
          <p:cNvPr id="6" name="Volný tvar 15"/>
          <p:cNvSpPr>
            <a:spLocks/>
          </p:cNvSpPr>
          <p:nvPr/>
        </p:nvSpPr>
        <p:spPr bwMode="auto">
          <a:xfrm>
            <a:off x="485775" y="5938838"/>
            <a:ext cx="3690938" cy="933450"/>
          </a:xfrm>
          <a:custGeom>
            <a:avLst/>
            <a:gdLst>
              <a:gd name="T0" fmla="*/ 0 w 5591"/>
              <a:gd name="T1" fmla="*/ 0 h 588"/>
              <a:gd name="T2" fmla="*/ 3802505 w 5591"/>
              <a:gd name="T3" fmla="*/ 0 h 588"/>
              <a:gd name="T4" fmla="*/ 3802505 w 5591"/>
              <a:gd name="T5" fmla="*/ 838200 h 588"/>
              <a:gd name="T6" fmla="*/ 3168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cs-CZ"/>
          </a:p>
        </p:txBody>
      </p:sp>
      <p:sp>
        <p:nvSpPr>
          <p:cNvPr id="7" name="Pravoúhlý trojúhelník 6"/>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Přímá spojnice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Dvojitá šipka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Dvojitá šipka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Zástupný symbol pro text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cs-CZ" smtClean="0"/>
              <a:t>Kliknutím lze upravit styly předlohy textu.</a:t>
            </a:r>
          </a:p>
        </p:txBody>
      </p:sp>
      <p:sp>
        <p:nvSpPr>
          <p:cNvPr id="3" name="Zástupný symbol pro obrázek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cs-CZ" noProof="0" smtClean="0"/>
              <a:t>Kliknutím na ikonu přidáte obrázek.</a:t>
            </a:r>
            <a:endParaRPr lang="en-US" noProof="0" dirty="0"/>
          </a:p>
        </p:txBody>
      </p:sp>
      <p:sp>
        <p:nvSpPr>
          <p:cNvPr id="2" name="Nadpis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cs-CZ" smtClean="0"/>
              <a:t>Kliknutím lze upravit styl.</a:t>
            </a:r>
            <a:endParaRPr lang="en-US"/>
          </a:p>
        </p:txBody>
      </p:sp>
      <p:sp>
        <p:nvSpPr>
          <p:cNvPr id="11" name="Zástupný symbol pro datum 4"/>
          <p:cNvSpPr>
            <a:spLocks noGrp="1"/>
          </p:cNvSpPr>
          <p:nvPr>
            <p:ph type="dt" sz="half" idx="10"/>
          </p:nvPr>
        </p:nvSpPr>
        <p:spPr/>
        <p:txBody>
          <a:bodyPr/>
          <a:lstStyle>
            <a:lvl1pPr>
              <a:defRPr>
                <a:solidFill>
                  <a:schemeClr val="tx1"/>
                </a:solidFill>
              </a:defRPr>
            </a:lvl1pPr>
            <a:extLst/>
          </a:lstStyle>
          <a:p>
            <a:pPr>
              <a:defRPr/>
            </a:pPr>
            <a:fld id="{01847C53-6B56-468E-896E-FD6669DE71D2}" type="datetimeFigureOut">
              <a:rPr lang="en-US"/>
              <a:pPr>
                <a:defRPr/>
              </a:pPr>
              <a:t>11/10/2014</a:t>
            </a:fld>
            <a:endParaRPr lang="en-US"/>
          </a:p>
        </p:txBody>
      </p:sp>
      <p:sp>
        <p:nvSpPr>
          <p:cNvPr id="12" name="Zástupný symbol pro zápatí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Zástupný symbol pro číslo snímku 6"/>
          <p:cNvSpPr>
            <a:spLocks noGrp="1"/>
          </p:cNvSpPr>
          <p:nvPr>
            <p:ph type="sldNum" sz="quarter" idx="12"/>
          </p:nvPr>
        </p:nvSpPr>
        <p:spPr/>
        <p:txBody>
          <a:bodyPr/>
          <a:lstStyle>
            <a:lvl1pPr>
              <a:defRPr>
                <a:solidFill>
                  <a:schemeClr val="tx1"/>
                </a:solidFill>
              </a:defRPr>
            </a:lvl1pPr>
            <a:extLst/>
          </a:lstStyle>
          <a:p>
            <a:pPr>
              <a:defRPr/>
            </a:pPr>
            <a:fld id="{FDCDEF54-5B03-40FA-AA4A-E9FEAD01512A}" type="slidenum">
              <a:rPr lang="en-US"/>
              <a:pPr>
                <a:defRPr/>
              </a:pPr>
              <a:t>‹#›</a:t>
            </a:fld>
            <a:endParaRPr lang="en-US"/>
          </a:p>
        </p:txBody>
      </p:sp>
    </p:spTree>
    <p:extLst>
      <p:ext uri="{BB962C8B-B14F-4D97-AF65-F5344CB8AC3E}">
        <p14:creationId xmlns:p14="http://schemas.microsoft.com/office/powerpoint/2010/main" val="169819065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lang="cs-CZ" smtClean="0"/>
              <a:t>Kliknutím lze upravit styl.</a:t>
            </a:r>
            <a:endParaRPr lang="en-US"/>
          </a:p>
        </p:txBody>
      </p:sp>
      <p:sp>
        <p:nvSpPr>
          <p:cNvPr id="3" name="Zástupný symbol pro svislý text 2"/>
          <p:cNvSpPr>
            <a:spLocks noGrp="1"/>
          </p:cNvSpPr>
          <p:nvPr>
            <p:ph type="body" orient="vert" idx="1"/>
          </p:nvPr>
        </p:nvSpPr>
        <p:spPr>
          <a:xfrm>
            <a:off x="457200" y="1481329"/>
            <a:ext cx="8229600" cy="4386071"/>
          </a:xfrm>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9"/>
          <p:cNvSpPr>
            <a:spLocks noGrp="1"/>
          </p:cNvSpPr>
          <p:nvPr>
            <p:ph type="dt" sz="half" idx="10"/>
          </p:nvPr>
        </p:nvSpPr>
        <p:spPr/>
        <p:txBody>
          <a:bodyPr/>
          <a:lstStyle>
            <a:lvl1pPr>
              <a:defRPr/>
            </a:lvl1pPr>
          </a:lstStyle>
          <a:p>
            <a:pPr>
              <a:defRPr/>
            </a:pPr>
            <a:fld id="{37896F6B-BED8-420D-AEA7-C76251DC2EBD}" type="datetimeFigureOut">
              <a:rPr lang="en-US"/>
              <a:pPr>
                <a:defRPr/>
              </a:pPr>
              <a:t>11/10/2014</a:t>
            </a:fld>
            <a:endParaRPr lang="en-US" dirty="0"/>
          </a:p>
        </p:txBody>
      </p:sp>
      <p:sp>
        <p:nvSpPr>
          <p:cNvPr id="5" name="Zástupný symbol pro zápatí 21"/>
          <p:cNvSpPr>
            <a:spLocks noGrp="1"/>
          </p:cNvSpPr>
          <p:nvPr>
            <p:ph type="ftr" sz="quarter" idx="11"/>
          </p:nvPr>
        </p:nvSpPr>
        <p:spPr/>
        <p:txBody>
          <a:bodyPr/>
          <a:lstStyle>
            <a:lvl1pPr>
              <a:defRPr/>
            </a:lvl1pPr>
          </a:lstStyle>
          <a:p>
            <a:pPr>
              <a:defRPr/>
            </a:pPr>
            <a:endParaRPr lang="en-US"/>
          </a:p>
        </p:txBody>
      </p:sp>
      <p:sp>
        <p:nvSpPr>
          <p:cNvPr id="6" name="Zástupný symbol pro číslo snímku 17"/>
          <p:cNvSpPr>
            <a:spLocks noGrp="1"/>
          </p:cNvSpPr>
          <p:nvPr>
            <p:ph type="sldNum" sz="quarter" idx="12"/>
          </p:nvPr>
        </p:nvSpPr>
        <p:spPr/>
        <p:txBody>
          <a:bodyPr/>
          <a:lstStyle>
            <a:lvl1pPr>
              <a:defRPr/>
            </a:lvl1pPr>
          </a:lstStyle>
          <a:p>
            <a:pPr>
              <a:defRPr/>
            </a:pPr>
            <a:fld id="{CC62E31C-1A41-40EF-981A-4395D790C2F5}" type="slidenum">
              <a:rPr lang="en-US"/>
              <a:pPr>
                <a:defRPr/>
              </a:pPr>
              <a:t>‹#›</a:t>
            </a:fld>
            <a:endParaRPr lang="en-US"/>
          </a:p>
        </p:txBody>
      </p:sp>
    </p:spTree>
    <p:extLst>
      <p:ext uri="{BB962C8B-B14F-4D97-AF65-F5344CB8AC3E}">
        <p14:creationId xmlns:p14="http://schemas.microsoft.com/office/powerpoint/2010/main" val="41763144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44013" y="274640"/>
            <a:ext cx="1777470" cy="5592761"/>
          </a:xfrm>
        </p:spPr>
        <p:txBody>
          <a:bodyPr vert="eaVert"/>
          <a:lstStyle>
            <a:extLst/>
          </a:lstStyle>
          <a:p>
            <a:r>
              <a:rPr lang="cs-CZ" smtClean="0"/>
              <a:t>Kliknutím lze upravit styl.</a:t>
            </a:r>
            <a:endParaRPr lang="en-US"/>
          </a:p>
        </p:txBody>
      </p:sp>
      <p:sp>
        <p:nvSpPr>
          <p:cNvPr id="3" name="Zástupný symbol pro svislý text 2"/>
          <p:cNvSpPr>
            <a:spLocks noGrp="1"/>
          </p:cNvSpPr>
          <p:nvPr>
            <p:ph type="body" orient="vert" idx="1"/>
          </p:nvPr>
        </p:nvSpPr>
        <p:spPr>
          <a:xfrm>
            <a:off x="457200" y="274641"/>
            <a:ext cx="6324600" cy="5592760"/>
          </a:xfrm>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9"/>
          <p:cNvSpPr>
            <a:spLocks noGrp="1"/>
          </p:cNvSpPr>
          <p:nvPr>
            <p:ph type="dt" sz="half" idx="10"/>
          </p:nvPr>
        </p:nvSpPr>
        <p:spPr/>
        <p:txBody>
          <a:bodyPr/>
          <a:lstStyle>
            <a:lvl1pPr>
              <a:defRPr/>
            </a:lvl1pPr>
          </a:lstStyle>
          <a:p>
            <a:pPr>
              <a:defRPr/>
            </a:pPr>
            <a:fld id="{43A0142E-7F03-4DBB-98A1-3A305D3E15A4}" type="datetimeFigureOut">
              <a:rPr lang="en-US"/>
              <a:pPr>
                <a:defRPr/>
              </a:pPr>
              <a:t>11/10/2014</a:t>
            </a:fld>
            <a:endParaRPr lang="en-US" dirty="0"/>
          </a:p>
        </p:txBody>
      </p:sp>
      <p:sp>
        <p:nvSpPr>
          <p:cNvPr id="5" name="Zástupný symbol pro zápatí 21"/>
          <p:cNvSpPr>
            <a:spLocks noGrp="1"/>
          </p:cNvSpPr>
          <p:nvPr>
            <p:ph type="ftr" sz="quarter" idx="11"/>
          </p:nvPr>
        </p:nvSpPr>
        <p:spPr/>
        <p:txBody>
          <a:bodyPr/>
          <a:lstStyle>
            <a:lvl1pPr>
              <a:defRPr/>
            </a:lvl1pPr>
          </a:lstStyle>
          <a:p>
            <a:pPr>
              <a:defRPr/>
            </a:pPr>
            <a:endParaRPr lang="en-US"/>
          </a:p>
        </p:txBody>
      </p:sp>
      <p:sp>
        <p:nvSpPr>
          <p:cNvPr id="6" name="Zástupný symbol pro číslo snímku 17"/>
          <p:cNvSpPr>
            <a:spLocks noGrp="1"/>
          </p:cNvSpPr>
          <p:nvPr>
            <p:ph type="sldNum" sz="quarter" idx="12"/>
          </p:nvPr>
        </p:nvSpPr>
        <p:spPr/>
        <p:txBody>
          <a:bodyPr/>
          <a:lstStyle>
            <a:lvl1pPr>
              <a:defRPr/>
            </a:lvl1pPr>
          </a:lstStyle>
          <a:p>
            <a:pPr>
              <a:defRPr/>
            </a:pPr>
            <a:fld id="{141419E4-0218-400E-AB99-D0BE80035FC7}" type="slidenum">
              <a:rPr lang="en-US"/>
              <a:pPr>
                <a:defRPr/>
              </a:pPr>
              <a:t>‹#›</a:t>
            </a:fld>
            <a:endParaRPr lang="en-US"/>
          </a:p>
        </p:txBody>
      </p:sp>
    </p:spTree>
    <p:extLst>
      <p:ext uri="{BB962C8B-B14F-4D97-AF65-F5344CB8AC3E}">
        <p14:creationId xmlns:p14="http://schemas.microsoft.com/office/powerpoint/2010/main" val="144331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Kliknutím lze upravit styl.</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Kliknutím lze upravit styly předlohy textu.</a:t>
            </a:r>
          </a:p>
        </p:txBody>
      </p:sp>
    </p:spTree>
    <p:extLst>
      <p:ext uri="{BB962C8B-B14F-4D97-AF65-F5344CB8AC3E}">
        <p14:creationId xmlns:p14="http://schemas.microsoft.com/office/powerpoint/2010/main" val="1146451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528638" y="2392363"/>
            <a:ext cx="4038600" cy="4103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719638" y="2392363"/>
            <a:ext cx="4038600" cy="4103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extLst>
      <p:ext uri="{BB962C8B-B14F-4D97-AF65-F5344CB8AC3E}">
        <p14:creationId xmlns:p14="http://schemas.microsoft.com/office/powerpoint/2010/main" val="3366525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p:spPr>
        <p:txBody>
          <a:bodyPr/>
          <a:lstStyle>
            <a:lvl1pPr>
              <a:defRPr/>
            </a:lvl1pPr>
          </a:lstStyle>
          <a:p>
            <a:r>
              <a:rPr lang="cs-CZ" smtClean="0"/>
              <a:t>Kliknutím lze upravit styl.</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extLst>
      <p:ext uri="{BB962C8B-B14F-4D97-AF65-F5344CB8AC3E}">
        <p14:creationId xmlns:p14="http://schemas.microsoft.com/office/powerpoint/2010/main" val="362110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Tree>
    <p:extLst>
      <p:ext uri="{BB962C8B-B14F-4D97-AF65-F5344CB8AC3E}">
        <p14:creationId xmlns:p14="http://schemas.microsoft.com/office/powerpoint/2010/main" val="690756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569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Kliknutím lze upravit styl.</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Tree>
    <p:extLst>
      <p:ext uri="{BB962C8B-B14F-4D97-AF65-F5344CB8AC3E}">
        <p14:creationId xmlns:p14="http://schemas.microsoft.com/office/powerpoint/2010/main" val="5368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Kliknutím lze upravit styl.</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Tree>
    <p:extLst>
      <p:ext uri="{BB962C8B-B14F-4D97-AF65-F5344CB8AC3E}">
        <p14:creationId xmlns:p14="http://schemas.microsoft.com/office/powerpoint/2010/main" val="213298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7" name="Line 3"/>
          <p:cNvSpPr>
            <a:spLocks noChangeShapeType="1"/>
          </p:cNvSpPr>
          <p:nvPr/>
        </p:nvSpPr>
        <p:spPr bwMode="auto">
          <a:xfrm>
            <a:off x="0" y="817563"/>
            <a:ext cx="9144000" cy="0"/>
          </a:xfrm>
          <a:prstGeom prst="line">
            <a:avLst/>
          </a:prstGeom>
          <a:noFill/>
          <a:ln w="12700">
            <a:solidFill>
              <a:srgbClr val="4D4D4D"/>
            </a:solidFill>
            <a:round/>
            <a:headEnd/>
            <a:tailEnd/>
          </a:ln>
          <a:effectLst>
            <a:outerShdw dist="28398" dir="1593903" algn="ctr" rotWithShape="0">
              <a:schemeClr val="bg2">
                <a:alpha val="50000"/>
              </a:schemeClr>
            </a:outerShdw>
          </a:effectLst>
          <a:extLst>
            <a:ext uri="{909E8E84-426E-40DD-AFC4-6F175D3DCCD1}">
              <a14:hiddenFill xmlns:a14="http://schemas.microsoft.com/office/drawing/2010/main">
                <a:noFill/>
              </a14:hiddenFill>
            </a:ext>
          </a:extLst>
        </p:spPr>
        <p:txBody>
          <a:bodyPr>
            <a:spAutoFit/>
          </a:bodyPr>
          <a:lstStyle/>
          <a:p>
            <a:endParaRPr lang="cs-CZ"/>
          </a:p>
        </p:txBody>
      </p:sp>
      <p:sp>
        <p:nvSpPr>
          <p:cNvPr id="1028" name="Rectangle 4"/>
          <p:cNvSpPr>
            <a:spLocks noGrp="1" noChangeArrowheads="1"/>
          </p:cNvSpPr>
          <p:nvPr>
            <p:ph type="title"/>
          </p:nvPr>
        </p:nvSpPr>
        <p:spPr bwMode="auto">
          <a:xfrm>
            <a:off x="539750" y="1052513"/>
            <a:ext cx="8229600"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9" name="Rectangle 5"/>
          <p:cNvSpPr>
            <a:spLocks noGrp="1" noChangeArrowheads="1"/>
          </p:cNvSpPr>
          <p:nvPr>
            <p:ph type="body" idx="1"/>
          </p:nvPr>
        </p:nvSpPr>
        <p:spPr bwMode="auto">
          <a:xfrm>
            <a:off x="528638" y="2392363"/>
            <a:ext cx="8229600" cy="410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Volný tvar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pitchFamily="34" charset="0"/>
            </a:endParaRPr>
          </a:p>
        </p:txBody>
      </p:sp>
      <p:sp>
        <p:nvSpPr>
          <p:cNvPr id="2051" name="Volný tvar 11"/>
          <p:cNvSpPr>
            <a:spLocks/>
          </p:cNvSpPr>
          <p:nvPr/>
        </p:nvSpPr>
        <p:spPr bwMode="auto">
          <a:xfrm>
            <a:off x="485775" y="5938838"/>
            <a:ext cx="3690938" cy="933450"/>
          </a:xfrm>
          <a:custGeom>
            <a:avLst/>
            <a:gdLst>
              <a:gd name="T0" fmla="*/ 0 w 5591"/>
              <a:gd name="T1" fmla="*/ 0 h 588"/>
              <a:gd name="T2" fmla="*/ 3802505 w 5591"/>
              <a:gd name="T3" fmla="*/ 0 h 588"/>
              <a:gd name="T4" fmla="*/ 3802505 w 5591"/>
              <a:gd name="T5" fmla="*/ 838200 h 588"/>
              <a:gd name="T6" fmla="*/ 3168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cs-CZ"/>
          </a:p>
        </p:txBody>
      </p:sp>
      <p:sp>
        <p:nvSpPr>
          <p:cNvPr id="14" name="Pravoúhlý trojúhelník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Přímá spojnice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Zástupný symbol pro nadpis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cs-CZ" smtClean="0"/>
              <a:t>Kliknutím lze upravit styl.</a:t>
            </a:r>
            <a:endParaRPr lang="en-US"/>
          </a:p>
        </p:txBody>
      </p:sp>
      <p:sp>
        <p:nvSpPr>
          <p:cNvPr id="2057" name="Zástupný symbol pro text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smtClean="0"/>
          </a:p>
        </p:txBody>
      </p:sp>
      <p:sp>
        <p:nvSpPr>
          <p:cNvPr id="10" name="Zástupný symbol pro datum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latin typeface="Arial" pitchFamily="34" charset="0"/>
              </a:defRPr>
            </a:lvl1pPr>
            <a:extLst/>
          </a:lstStyle>
          <a:p>
            <a:pPr>
              <a:defRPr/>
            </a:pPr>
            <a:fld id="{D09FE04B-2CE5-4E7A-95C1-28A3525D41E4}" type="datetimeFigureOut">
              <a:rPr lang="en-US"/>
              <a:pPr>
                <a:defRPr/>
              </a:pPr>
              <a:t>11/10/2014</a:t>
            </a:fld>
            <a:endParaRPr lang="en-US" dirty="0"/>
          </a:p>
        </p:txBody>
      </p:sp>
      <p:sp>
        <p:nvSpPr>
          <p:cNvPr id="22" name="Zástupný symbol pro zápatí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pitchFamily="34" charset="0"/>
              </a:defRPr>
            </a:lvl1pPr>
            <a:extLst/>
          </a:lstStyle>
          <a:p>
            <a:pPr>
              <a:defRPr/>
            </a:pPr>
            <a:endParaRPr lang="en-US"/>
          </a:p>
        </p:txBody>
      </p:sp>
      <p:sp>
        <p:nvSpPr>
          <p:cNvPr id="18" name="Zástupný symbol pro číslo snímku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latin typeface="Arial" pitchFamily="34" charset="0"/>
              </a:defRPr>
            </a:lvl1pPr>
            <a:extLst/>
          </a:lstStyle>
          <a:p>
            <a:pPr>
              <a:defRPr/>
            </a:pPr>
            <a:fld id="{16BE6270-86F4-4DF7-87B0-C71F04128B2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6" r:id="rId1"/>
    <p:sldLayoutId id="2147483732" r:id="rId2"/>
    <p:sldLayoutId id="2147483737" r:id="rId3"/>
    <p:sldLayoutId id="2147483738" r:id="rId4"/>
    <p:sldLayoutId id="2147483739" r:id="rId5"/>
    <p:sldLayoutId id="2147483740" r:id="rId6"/>
    <p:sldLayoutId id="2147483733" r:id="rId7"/>
    <p:sldLayoutId id="2147483741" r:id="rId8"/>
    <p:sldLayoutId id="2147483742" r:id="rId9"/>
    <p:sldLayoutId id="2147483734" r:id="rId10"/>
    <p:sldLayoutId id="2147483735" r:id="rId11"/>
  </p:sldLayoutIdLst>
  <p:timing>
    <p:tnLst>
      <p:par>
        <p:cTn id="1" dur="indefinite" restart="never" nodeType="tmRoot"/>
      </p:par>
    </p:tnLst>
  </p:timing>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ctrTitle"/>
          </p:nvPr>
        </p:nvSpPr>
        <p:spPr>
          <a:xfrm>
            <a:off x="683568" y="548680"/>
            <a:ext cx="8048278" cy="2880320"/>
          </a:xfrm>
        </p:spPr>
        <p:txBody>
          <a:bodyPr lIns="92075" tIns="46038" rIns="92075" bIns="46038">
            <a:noAutofit/>
          </a:bodyPr>
          <a:lstStyle/>
          <a:p>
            <a:pPr eaLnBrk="1" fontAlgn="auto" hangingPunct="1">
              <a:spcAft>
                <a:spcPts val="0"/>
              </a:spcAft>
              <a:defRPr/>
            </a:pPr>
            <a:r>
              <a:rPr lang="cs-CZ" sz="5400" dirty="0" smtClean="0">
                <a:solidFill>
                  <a:schemeClr val="accent4">
                    <a:lumMod val="75000"/>
                  </a:schemeClr>
                </a:solidFill>
                <a:effectLst>
                  <a:outerShdw blurRad="38100" dist="38100" dir="2700000" algn="tl">
                    <a:srgbClr val="C0C0C0"/>
                  </a:outerShdw>
                </a:effectLst>
              </a:rPr>
              <a:t>Legislativní novinky </a:t>
            </a:r>
            <a:br>
              <a:rPr lang="cs-CZ" sz="5400" dirty="0" smtClean="0">
                <a:solidFill>
                  <a:schemeClr val="accent4">
                    <a:lumMod val="75000"/>
                  </a:schemeClr>
                </a:solidFill>
                <a:effectLst>
                  <a:outerShdw blurRad="38100" dist="38100" dir="2700000" algn="tl">
                    <a:srgbClr val="C0C0C0"/>
                  </a:outerShdw>
                </a:effectLst>
              </a:rPr>
            </a:br>
            <a:r>
              <a:rPr lang="cs-CZ" sz="5400" dirty="0" smtClean="0">
                <a:solidFill>
                  <a:schemeClr val="accent4">
                    <a:lumMod val="75000"/>
                  </a:schemeClr>
                </a:solidFill>
                <a:effectLst>
                  <a:outerShdw blurRad="38100" dist="38100" dir="2700000" algn="tl">
                    <a:srgbClr val="C0C0C0"/>
                  </a:outerShdw>
                </a:effectLst>
              </a:rPr>
              <a:t>a výhledy v oblasti </a:t>
            </a:r>
            <a:br>
              <a:rPr lang="cs-CZ" sz="5400" dirty="0" smtClean="0">
                <a:solidFill>
                  <a:schemeClr val="accent4">
                    <a:lumMod val="75000"/>
                  </a:schemeClr>
                </a:solidFill>
                <a:effectLst>
                  <a:outerShdw blurRad="38100" dist="38100" dir="2700000" algn="tl">
                    <a:srgbClr val="C0C0C0"/>
                  </a:outerShdw>
                </a:effectLst>
              </a:rPr>
            </a:br>
            <a:r>
              <a:rPr lang="cs-CZ" sz="5400" dirty="0" smtClean="0">
                <a:solidFill>
                  <a:schemeClr val="accent4">
                    <a:lumMod val="75000"/>
                  </a:schemeClr>
                </a:solidFill>
                <a:effectLst>
                  <a:outerShdw blurRad="38100" dist="38100" dir="2700000" algn="tl">
                    <a:srgbClr val="C0C0C0"/>
                  </a:outerShdw>
                </a:effectLst>
              </a:rPr>
              <a:t>správy daní</a:t>
            </a:r>
            <a:endParaRPr lang="en-US" sz="5400" dirty="0">
              <a:solidFill>
                <a:schemeClr val="accent4">
                  <a:lumMod val="75000"/>
                </a:schemeClr>
              </a:solidFill>
              <a:effectLst>
                <a:outerShdw blurRad="38100" dist="38100" dir="2700000" algn="tl">
                  <a:srgbClr val="C0C0C0"/>
                </a:outerShdw>
              </a:effectLst>
            </a:endParaRPr>
          </a:p>
        </p:txBody>
      </p:sp>
      <p:sp>
        <p:nvSpPr>
          <p:cNvPr id="10243" name="Text Box 18"/>
          <p:cNvSpPr txBox="1">
            <a:spLocks noChangeArrowheads="1"/>
          </p:cNvSpPr>
          <p:nvPr/>
        </p:nvSpPr>
        <p:spPr bwMode="auto">
          <a:xfrm>
            <a:off x="1187450" y="5013325"/>
            <a:ext cx="7705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spcBef>
                <a:spcPct val="50000"/>
              </a:spcBef>
            </a:pPr>
            <a:endParaRPr lang="cs-CZ" dirty="0"/>
          </a:p>
        </p:txBody>
      </p:sp>
      <p:sp>
        <p:nvSpPr>
          <p:cNvPr id="10244" name="Rectangle 3"/>
          <p:cNvSpPr txBox="1">
            <a:spLocks noChangeArrowheads="1"/>
          </p:cNvSpPr>
          <p:nvPr/>
        </p:nvSpPr>
        <p:spPr bwMode="auto">
          <a:xfrm>
            <a:off x="755576" y="3861048"/>
            <a:ext cx="7816602" cy="92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r" eaLnBrk="1" hangingPunct="1">
              <a:spcBef>
                <a:spcPts val="400"/>
              </a:spcBef>
              <a:buClr>
                <a:schemeClr val="accent1"/>
              </a:buClr>
              <a:buSzPct val="68000"/>
              <a:buFont typeface="Wingdings 3" pitchFamily="18" charset="2"/>
              <a:buNone/>
            </a:pPr>
            <a:r>
              <a:rPr lang="cs-CZ" sz="2800" dirty="0" smtClean="0">
                <a:solidFill>
                  <a:schemeClr val="accent1">
                    <a:lumMod val="75000"/>
                  </a:schemeClr>
                </a:solidFill>
                <a:latin typeface="Lucida Sans Unicode" pitchFamily="34" charset="0"/>
              </a:rPr>
              <a:t>Mgr. Karel Šimek</a:t>
            </a:r>
            <a:endParaRPr lang="cs-CZ" sz="2800" dirty="0">
              <a:solidFill>
                <a:schemeClr val="accent1">
                  <a:lumMod val="75000"/>
                </a:schemeClr>
              </a:solidFill>
              <a:latin typeface="Lucida Sans Unicode" pitchFamily="34" charset="0"/>
            </a:endParaRPr>
          </a:p>
        </p:txBody>
      </p:sp>
      <p:sp>
        <p:nvSpPr>
          <p:cNvPr id="9" name="Rectangle 4"/>
          <p:cNvSpPr>
            <a:spLocks noChangeArrowheads="1"/>
          </p:cNvSpPr>
          <p:nvPr/>
        </p:nvSpPr>
        <p:spPr bwMode="auto">
          <a:xfrm>
            <a:off x="309562" y="5949950"/>
            <a:ext cx="8438901" cy="523220"/>
          </a:xfrm>
          <a:prstGeom prst="rect">
            <a:avLst/>
          </a:prstGeom>
          <a:noFill/>
          <a:ln w="9525">
            <a:noFill/>
            <a:miter lim="800000"/>
            <a:headEnd/>
            <a:tailEnd/>
          </a:ln>
        </p:spPr>
        <p:txBody>
          <a:bodyPr wrap="square">
            <a:spAutoFit/>
          </a:bodyPr>
          <a:lstStyle/>
          <a:p>
            <a:pPr>
              <a:defRPr/>
            </a:pPr>
            <a:r>
              <a:rPr lang="cs-CZ" sz="2800" dirty="0" smtClean="0">
                <a:solidFill>
                  <a:schemeClr val="bg1"/>
                </a:solidFill>
              </a:rPr>
              <a:t>13. </a:t>
            </a:r>
            <a:r>
              <a:rPr lang="cs-CZ" sz="2800" dirty="0" smtClean="0">
                <a:solidFill>
                  <a:schemeClr val="bg1"/>
                </a:solidFill>
              </a:rPr>
              <a:t>listopadu </a:t>
            </a:r>
            <a:r>
              <a:rPr lang="cs-CZ" sz="2800" dirty="0" smtClean="0">
                <a:solidFill>
                  <a:schemeClr val="bg1"/>
                </a:solidFill>
              </a:rPr>
              <a:t>2014 - Smilovice</a:t>
            </a:r>
            <a:endParaRPr lang="cs-CZ" sz="2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188640"/>
            <a:ext cx="8229600" cy="1080120"/>
          </a:xfrm>
        </p:spPr>
        <p:txBody>
          <a:bodyPr>
            <a:normAutofit/>
          </a:bodyPr>
          <a:lstStyle/>
          <a:p>
            <a:pPr eaLnBrk="1" fontAlgn="auto" hangingPunct="1">
              <a:spcAft>
                <a:spcPts val="0"/>
              </a:spcAft>
              <a:defRPr/>
            </a:pPr>
            <a:r>
              <a:rPr lang="cs-CZ" sz="3200" dirty="0" smtClean="0">
                <a:solidFill>
                  <a:schemeClr val="accent1">
                    <a:lumMod val="75000"/>
                  </a:schemeClr>
                </a:solidFill>
              </a:rPr>
              <a:t>Vyloučení opravných prostředků</a:t>
            </a:r>
            <a:br>
              <a:rPr lang="cs-CZ" sz="3200" dirty="0" smtClean="0">
                <a:solidFill>
                  <a:schemeClr val="accent1">
                    <a:lumMod val="75000"/>
                  </a:schemeClr>
                </a:solidFill>
              </a:rPr>
            </a:br>
            <a:r>
              <a:rPr lang="cs-CZ" sz="3200" dirty="0" smtClean="0">
                <a:solidFill>
                  <a:schemeClr val="accent1">
                    <a:lumMod val="75000"/>
                  </a:schemeClr>
                </a:solidFill>
              </a:rPr>
              <a:t>u delegace a atrakce</a:t>
            </a:r>
            <a:endParaRPr lang="cs-CZ" sz="3200" dirty="0">
              <a:solidFill>
                <a:schemeClr val="accent1">
                  <a:lumMod val="75000"/>
                </a:schemeClr>
              </a:solidFill>
            </a:endParaRPr>
          </a:p>
        </p:txBody>
      </p:sp>
      <p:sp>
        <p:nvSpPr>
          <p:cNvPr id="8" name="Zástupný symbol obsahu 3"/>
          <p:cNvSpPr>
            <a:spLocks noGrp="1"/>
          </p:cNvSpPr>
          <p:nvPr>
            <p:ph idx="1"/>
          </p:nvPr>
        </p:nvSpPr>
        <p:spPr>
          <a:xfrm>
            <a:off x="539553" y="1412776"/>
            <a:ext cx="8064896" cy="4464149"/>
          </a:xfrm>
        </p:spPr>
        <p:txBody>
          <a:bodyPr>
            <a:normAutofit/>
          </a:bodyPr>
          <a:lstStyle/>
          <a:p>
            <a:pPr eaLnBrk="1" hangingPunct="1">
              <a:spcBef>
                <a:spcPct val="35000"/>
              </a:spcBef>
            </a:pPr>
            <a:r>
              <a:rPr lang="cs-CZ" sz="2400" dirty="0" smtClean="0"/>
              <a:t>proti rozhodnutí ve věci </a:t>
            </a:r>
            <a:r>
              <a:rPr lang="cs-CZ" sz="2400" b="1" dirty="0" smtClean="0"/>
              <a:t>delegace</a:t>
            </a:r>
            <a:r>
              <a:rPr lang="cs-CZ" sz="2400" dirty="0" smtClean="0"/>
              <a:t> </a:t>
            </a:r>
            <a:r>
              <a:rPr lang="cs-CZ" sz="2400" dirty="0" smtClean="0">
                <a:solidFill>
                  <a:schemeClr val="accent1">
                    <a:lumMod val="75000"/>
                  </a:schemeClr>
                </a:solidFill>
              </a:rPr>
              <a:t>(§ 18) </a:t>
            </a:r>
            <a:r>
              <a:rPr lang="cs-CZ" sz="2400" dirty="0" smtClean="0"/>
              <a:t>a </a:t>
            </a:r>
            <a:r>
              <a:rPr lang="cs-CZ" sz="2400" b="1" dirty="0" smtClean="0"/>
              <a:t>atrakce</a:t>
            </a:r>
            <a:br>
              <a:rPr lang="cs-CZ" sz="2400" b="1" dirty="0" smtClean="0"/>
            </a:br>
            <a:r>
              <a:rPr lang="cs-CZ" sz="2400" dirty="0" smtClean="0">
                <a:solidFill>
                  <a:schemeClr val="accent1">
                    <a:lumMod val="75000"/>
                  </a:schemeClr>
                </a:solidFill>
              </a:rPr>
              <a:t>(§ 19)</a:t>
            </a:r>
            <a:r>
              <a:rPr lang="cs-CZ" sz="2400" dirty="0" smtClean="0"/>
              <a:t> nebude možné uplatnit opravné prostředky</a:t>
            </a:r>
          </a:p>
          <a:p>
            <a:pPr eaLnBrk="1" hangingPunct="1">
              <a:spcBef>
                <a:spcPct val="35000"/>
              </a:spcBef>
            </a:pPr>
            <a:r>
              <a:rPr lang="cs-CZ" sz="2400" dirty="0" smtClean="0"/>
              <a:t>větší flexibilita daných instrumentů při boji proti účelovému přesouvání sídel</a:t>
            </a:r>
          </a:p>
          <a:p>
            <a:pPr lvl="1" eaLnBrk="1" hangingPunct="1">
              <a:spcBef>
                <a:spcPct val="35000"/>
              </a:spcBef>
            </a:pPr>
            <a:r>
              <a:rPr lang="cs-CZ" sz="2000" dirty="0" smtClean="0"/>
              <a:t>možnost časově spojit s rozhodnutím o přeregistraci</a:t>
            </a:r>
          </a:p>
          <a:p>
            <a:pPr eaLnBrk="1" hangingPunct="1">
              <a:spcBef>
                <a:spcPct val="35000"/>
              </a:spcBef>
            </a:pPr>
            <a:r>
              <a:rPr lang="cs-CZ" sz="2400" dirty="0" smtClean="0"/>
              <a:t>zachována možnost soudního přezkumu</a:t>
            </a:r>
          </a:p>
          <a:p>
            <a:pPr eaLnBrk="1" hangingPunct="1">
              <a:spcBef>
                <a:spcPct val="35000"/>
              </a:spcBef>
            </a:pPr>
            <a:r>
              <a:rPr lang="cs-CZ" sz="2400" dirty="0" smtClean="0"/>
              <a:t>historická zkušenost ze ZSDP</a:t>
            </a:r>
          </a:p>
          <a:p>
            <a:pPr eaLnBrk="1" hangingPunct="1">
              <a:spcBef>
                <a:spcPct val="35000"/>
              </a:spcBef>
            </a:pPr>
            <a:endParaRPr lang="cs-CZ" sz="2400" dirty="0" smtClean="0"/>
          </a:p>
          <a:p>
            <a:pPr eaLnBrk="1" hangingPunct="1">
              <a:spcBef>
                <a:spcPct val="35000"/>
              </a:spcBef>
            </a:pPr>
            <a:endParaRPr lang="cs-CZ" sz="38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10</a:t>
            </a:fld>
            <a:endParaRPr lang="cs-CZ" sz="2800" b="0" dirty="0">
              <a:solidFill>
                <a:schemeClr val="bg1"/>
              </a:solidFill>
            </a:endParaRPr>
          </a:p>
        </p:txBody>
      </p:sp>
    </p:spTree>
    <p:extLst>
      <p:ext uri="{BB962C8B-B14F-4D97-AF65-F5344CB8AC3E}">
        <p14:creationId xmlns:p14="http://schemas.microsoft.com/office/powerpoint/2010/main" val="728133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188640"/>
            <a:ext cx="8229600" cy="1080120"/>
          </a:xfrm>
        </p:spPr>
        <p:txBody>
          <a:bodyPr>
            <a:normAutofit/>
          </a:bodyPr>
          <a:lstStyle/>
          <a:p>
            <a:pPr eaLnBrk="1" fontAlgn="auto" hangingPunct="1">
              <a:spcAft>
                <a:spcPts val="0"/>
              </a:spcAft>
              <a:defRPr/>
            </a:pPr>
            <a:r>
              <a:rPr lang="cs-CZ" sz="3200" dirty="0">
                <a:solidFill>
                  <a:schemeClr val="accent1">
                    <a:lumMod val="75000"/>
                  </a:schemeClr>
                </a:solidFill>
              </a:rPr>
              <a:t>Změna v jednání právnických osob</a:t>
            </a:r>
          </a:p>
        </p:txBody>
      </p:sp>
      <p:sp>
        <p:nvSpPr>
          <p:cNvPr id="8" name="Zástupný symbol obsahu 3"/>
          <p:cNvSpPr>
            <a:spLocks noGrp="1"/>
          </p:cNvSpPr>
          <p:nvPr>
            <p:ph idx="1"/>
          </p:nvPr>
        </p:nvSpPr>
        <p:spPr>
          <a:xfrm>
            <a:off x="539553" y="1340768"/>
            <a:ext cx="8064896" cy="4536157"/>
          </a:xfrm>
        </p:spPr>
        <p:txBody>
          <a:bodyPr>
            <a:normAutofit fontScale="47500" lnSpcReduction="20000"/>
          </a:bodyPr>
          <a:lstStyle/>
          <a:p>
            <a:pPr eaLnBrk="1" hangingPunct="1">
              <a:spcBef>
                <a:spcPct val="35000"/>
              </a:spcBef>
            </a:pPr>
            <a:r>
              <a:rPr lang="cs-CZ" sz="5500" dirty="0"/>
              <a:t>PO, u nichž je zakladatelským právním jednáním vyžadováno společné jednání více členů statutárního orgánu</a:t>
            </a:r>
          </a:p>
          <a:p>
            <a:pPr lvl="1" eaLnBrk="1" hangingPunct="1">
              <a:spcBef>
                <a:spcPct val="35000"/>
              </a:spcBef>
            </a:pPr>
            <a:r>
              <a:rPr lang="cs-CZ" sz="3800" dirty="0"/>
              <a:t>praktická nemožnost použití datových schránek – neplatí, že úkon z datové schránky takové PO má stejné účinky jako úkon učiněný písemně a podepsaný (zákon č. 300/2008 Sb. o elektronických úkonech a autorizované konverzi dokumentů) </a:t>
            </a:r>
          </a:p>
          <a:p>
            <a:pPr lvl="1" eaLnBrk="1" hangingPunct="1">
              <a:spcBef>
                <a:spcPct val="35000"/>
              </a:spcBef>
            </a:pPr>
            <a:r>
              <a:rPr lang="cs-CZ" sz="3800" dirty="0"/>
              <a:t>nově se stanoví, že i v případě těchto PO může v téže věci současně jednat jménem PO jen jedna fyzická osoba </a:t>
            </a:r>
            <a:r>
              <a:rPr lang="cs-CZ" sz="3800" dirty="0">
                <a:solidFill>
                  <a:schemeClr val="accent1">
                    <a:lumMod val="75000"/>
                  </a:schemeClr>
                </a:solidFill>
              </a:rPr>
              <a:t>(§ 24 odst. 4)   </a:t>
            </a:r>
          </a:p>
          <a:p>
            <a:pPr lvl="1" eaLnBrk="1" hangingPunct="1">
              <a:spcBef>
                <a:spcPct val="35000"/>
              </a:spcBef>
            </a:pPr>
            <a:r>
              <a:rPr lang="cs-CZ" sz="3800" dirty="0"/>
              <a:t>postačí samotná skutečnost, že jde o člena statutárního orgánu, resp. statutární orgán</a:t>
            </a:r>
          </a:p>
          <a:p>
            <a:pPr lvl="1" eaLnBrk="1" hangingPunct="1">
              <a:spcBef>
                <a:spcPct val="35000"/>
              </a:spcBef>
            </a:pPr>
            <a:r>
              <a:rPr lang="cs-CZ" sz="3800" dirty="0"/>
              <a:t>správce daně nebude zkoumat, zda určitý úkon byl učiněn s vědomím ostatních členů statutárního orgánu</a:t>
            </a:r>
          </a:p>
          <a:p>
            <a:pPr lvl="1" eaLnBrk="1" hangingPunct="1">
              <a:spcBef>
                <a:spcPct val="35000"/>
              </a:spcBef>
            </a:pPr>
            <a:r>
              <a:rPr lang="cs-CZ" sz="3800" i="1" dirty="0"/>
              <a:t>lex </a:t>
            </a:r>
            <a:r>
              <a:rPr lang="cs-CZ" sz="3800" i="1" dirty="0" err="1"/>
              <a:t>specialis</a:t>
            </a:r>
            <a:r>
              <a:rPr lang="cs-CZ" sz="3800" i="1" dirty="0"/>
              <a:t> </a:t>
            </a:r>
            <a:r>
              <a:rPr lang="cs-CZ" sz="3800" dirty="0"/>
              <a:t>vůči zákonu č. 300/2008 Sb. – správce daně nezkoumá, kdo učinil úkon prostřednictvím datové schránky PO</a:t>
            </a:r>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11</a:t>
            </a:fld>
            <a:endParaRPr lang="cs-CZ" sz="2800" b="0" dirty="0">
              <a:solidFill>
                <a:schemeClr val="bg1"/>
              </a:solidFill>
            </a:endParaRPr>
          </a:p>
        </p:txBody>
      </p:sp>
    </p:spTree>
    <p:extLst>
      <p:ext uri="{BB962C8B-B14F-4D97-AF65-F5344CB8AC3E}">
        <p14:creationId xmlns:p14="http://schemas.microsoft.com/office/powerpoint/2010/main" val="289883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endParaRPr lang="cs-CZ" sz="1800" dirty="0" smtClean="0"/>
          </a:p>
          <a:p>
            <a:pPr algn="ctr"/>
            <a:r>
              <a:rPr lang="cs-CZ" sz="2000" dirty="0" smtClean="0"/>
              <a:t>§ 24 odst. 4</a:t>
            </a:r>
          </a:p>
          <a:p>
            <a:pPr algn="ctr"/>
            <a:r>
              <a:rPr lang="cs-CZ" sz="2000" b="1" dirty="0" smtClean="0"/>
              <a:t>Procesní způsobilost</a:t>
            </a:r>
          </a:p>
          <a:p>
            <a:pPr algn="just"/>
            <a:endParaRPr lang="cs-CZ" sz="900" dirty="0"/>
          </a:p>
          <a:p>
            <a:pPr algn="just"/>
            <a:r>
              <a:rPr lang="cs-CZ" sz="1800" dirty="0" smtClean="0"/>
              <a:t>(4) V </a:t>
            </a:r>
            <a:r>
              <a:rPr lang="cs-CZ" sz="1800" dirty="0"/>
              <a:t>téže věci může jménem právnické osoby současně jednat jen jedna fyzická </a:t>
            </a:r>
            <a:r>
              <a:rPr lang="cs-CZ" sz="1800" dirty="0" smtClean="0"/>
              <a:t>osoba. </a:t>
            </a:r>
            <a:r>
              <a:rPr lang="cs-CZ" sz="1800" b="1" dirty="0" smtClean="0">
                <a:solidFill>
                  <a:schemeClr val="tx1"/>
                </a:solidFill>
              </a:rPr>
              <a:t>V případě, kdy je pro jednání statutárního orgánu právnické osoby vyžadováno společné jednání více osob, jedná jejím jménem kterýkoliv člen tohoto statutárního orgánu </a:t>
            </a:r>
            <a:r>
              <a:rPr lang="cs-CZ" sz="1800" strike="sngStrike" dirty="0" smtClean="0"/>
              <a:t>, </a:t>
            </a:r>
            <a:r>
              <a:rPr lang="cs-CZ" sz="1800" strike="sngStrike" dirty="0"/>
              <a:t>pokud není pro jednání statutárního orgánu vyžadováno společné jednání více osob. Nebude-li jednající osoba určena ani na výzvu správce daně, může správce daně osobě, jejímž jménem je jednáno, ustanovit zástupce</a:t>
            </a:r>
            <a:r>
              <a:rPr lang="cs-CZ" sz="1800" dirty="0"/>
              <a:t>. </a:t>
            </a:r>
            <a:endParaRPr lang="cs-CZ" sz="1800" dirty="0" smtClean="0"/>
          </a:p>
          <a:p>
            <a:endParaRPr lang="cs-CZ" sz="1800" dirty="0" smtClean="0"/>
          </a:p>
          <a:p>
            <a:endParaRPr lang="cs-CZ" sz="900" dirty="0"/>
          </a:p>
          <a:p>
            <a:pPr algn="ctr"/>
            <a:r>
              <a:rPr lang="cs-CZ" sz="2000" dirty="0"/>
              <a:t>§ </a:t>
            </a:r>
            <a:r>
              <a:rPr lang="cs-CZ" sz="2000" dirty="0" smtClean="0"/>
              <a:t>26 </a:t>
            </a:r>
            <a:r>
              <a:rPr lang="cs-CZ" sz="2000" dirty="0"/>
              <a:t>odst. </a:t>
            </a:r>
            <a:r>
              <a:rPr lang="cs-CZ" sz="2000" dirty="0" smtClean="0"/>
              <a:t>1 písm. b)</a:t>
            </a:r>
            <a:endParaRPr lang="cs-CZ" sz="2000" dirty="0"/>
          </a:p>
          <a:p>
            <a:pPr algn="ctr"/>
            <a:r>
              <a:rPr lang="cs-CZ" sz="2000" b="1" dirty="0" smtClean="0"/>
              <a:t>Ustanovený zástupce</a:t>
            </a:r>
          </a:p>
          <a:p>
            <a:pPr algn="ctr"/>
            <a:endParaRPr lang="cs-CZ" sz="900" dirty="0" smtClean="0"/>
          </a:p>
          <a:p>
            <a:pPr marL="109537" lvl="0" indent="0">
              <a:buNone/>
            </a:pPr>
            <a:r>
              <a:rPr lang="cs-CZ" sz="1800" dirty="0" smtClean="0"/>
              <a:t>(</a:t>
            </a:r>
            <a:r>
              <a:rPr lang="cs-CZ" sz="1800" dirty="0"/>
              <a:t>4) </a:t>
            </a:r>
            <a:r>
              <a:rPr lang="pl-PL" sz="1800" dirty="0"/>
              <a:t>Správce daně ustanoví zástupce</a:t>
            </a:r>
          </a:p>
          <a:p>
            <a:pPr marL="392113" lvl="1" indent="0">
              <a:buNone/>
            </a:pPr>
            <a:r>
              <a:rPr lang="cs-CZ" sz="1800" dirty="0" smtClean="0"/>
              <a:t>b) </a:t>
            </a:r>
            <a:r>
              <a:rPr lang="cs-CZ" sz="1800" dirty="0"/>
              <a:t>právnické osobě, která nemá osobu způsobilou jednat jejím jménem, popřípadě je-li sporné, kdo je k tomu </a:t>
            </a:r>
            <a:r>
              <a:rPr lang="cs-CZ" sz="1800" dirty="0" smtClean="0"/>
              <a:t>oprávněn,</a:t>
            </a:r>
          </a:p>
          <a:p>
            <a:pPr marL="392113" lvl="1" indent="0">
              <a:buNone/>
            </a:pPr>
            <a:endParaRPr lang="cs-CZ" sz="1700" dirty="0" smtClean="0"/>
          </a:p>
          <a:p>
            <a:pPr algn="just"/>
            <a:endParaRPr lang="cs-CZ"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12</a:t>
            </a:fld>
            <a:endParaRPr lang="cs-CZ" sz="2800" b="0" dirty="0">
              <a:solidFill>
                <a:schemeClr val="bg1"/>
              </a:solidFill>
            </a:endParaRPr>
          </a:p>
        </p:txBody>
      </p:sp>
    </p:spTree>
    <p:extLst>
      <p:ext uri="{BB962C8B-B14F-4D97-AF65-F5344CB8AC3E}">
        <p14:creationId xmlns:p14="http://schemas.microsoft.com/office/powerpoint/2010/main" val="2978993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274638"/>
            <a:ext cx="8229600" cy="1066130"/>
          </a:xfrm>
        </p:spPr>
        <p:txBody>
          <a:bodyPr>
            <a:normAutofit/>
          </a:bodyPr>
          <a:lstStyle/>
          <a:p>
            <a:pPr eaLnBrk="1" fontAlgn="auto" hangingPunct="1">
              <a:spcAft>
                <a:spcPts val="0"/>
              </a:spcAft>
              <a:defRPr/>
            </a:pPr>
            <a:r>
              <a:rPr lang="cs-CZ" sz="3200" dirty="0">
                <a:solidFill>
                  <a:schemeClr val="accent1">
                    <a:lumMod val="75000"/>
                  </a:schemeClr>
                </a:solidFill>
              </a:rPr>
              <a:t>Změny u některých lhůt</a:t>
            </a:r>
          </a:p>
        </p:txBody>
      </p:sp>
      <p:sp>
        <p:nvSpPr>
          <p:cNvPr id="8" name="Zástupný symbol obsahu 3"/>
          <p:cNvSpPr>
            <a:spLocks noGrp="1"/>
          </p:cNvSpPr>
          <p:nvPr>
            <p:ph idx="1"/>
          </p:nvPr>
        </p:nvSpPr>
        <p:spPr>
          <a:xfrm>
            <a:off x="539553" y="1340768"/>
            <a:ext cx="8064896" cy="4536157"/>
          </a:xfrm>
        </p:spPr>
        <p:txBody>
          <a:bodyPr>
            <a:normAutofit fontScale="85000" lnSpcReduction="10000"/>
          </a:bodyPr>
          <a:lstStyle/>
          <a:p>
            <a:pPr lvl="0" eaLnBrk="1" hangingPunct="1">
              <a:spcBef>
                <a:spcPct val="35000"/>
              </a:spcBef>
              <a:defRPr/>
            </a:pPr>
            <a:r>
              <a:rPr lang="cs-CZ" sz="3100" dirty="0" smtClean="0"/>
              <a:t>odstranění </a:t>
            </a:r>
            <a:r>
              <a:rPr lang="cs-CZ" sz="3100" dirty="0"/>
              <a:t>podmínky souhlasu </a:t>
            </a:r>
            <a:r>
              <a:rPr lang="cs-CZ" sz="3100" dirty="0" smtClean="0"/>
              <a:t>osoby zúčastněné na správě daní s tím, aby jí správce daně stanovil lhůtu </a:t>
            </a:r>
            <a:r>
              <a:rPr lang="cs-CZ" sz="3100" dirty="0"/>
              <a:t>kratší než 1 </a:t>
            </a:r>
            <a:r>
              <a:rPr lang="cs-CZ" sz="3100" dirty="0" smtClean="0"/>
              <a:t>den </a:t>
            </a:r>
            <a:r>
              <a:rPr lang="cs-CZ" sz="3100" dirty="0">
                <a:solidFill>
                  <a:schemeClr val="accent1">
                    <a:lumMod val="75000"/>
                  </a:schemeClr>
                </a:solidFill>
              </a:rPr>
              <a:t>(§ 32 odst. 2) </a:t>
            </a:r>
            <a:endParaRPr lang="cs-CZ" sz="3600" dirty="0">
              <a:solidFill>
                <a:schemeClr val="accent1">
                  <a:lumMod val="75000"/>
                </a:schemeClr>
              </a:solidFill>
            </a:endParaRPr>
          </a:p>
          <a:p>
            <a:pPr lvl="2" eaLnBrk="1" hangingPunct="1">
              <a:spcBef>
                <a:spcPct val="35000"/>
              </a:spcBef>
              <a:defRPr/>
            </a:pPr>
            <a:r>
              <a:rPr lang="cs-CZ" sz="2600" dirty="0"/>
              <a:t>sjednocení právních </a:t>
            </a:r>
            <a:r>
              <a:rPr lang="cs-CZ" sz="2600" dirty="0" smtClean="0"/>
              <a:t>úprav – jiné procesní řády neznají</a:t>
            </a:r>
          </a:p>
          <a:p>
            <a:pPr lvl="2" eaLnBrk="1" hangingPunct="1">
              <a:spcBef>
                <a:spcPct val="35000"/>
              </a:spcBef>
              <a:defRPr/>
            </a:pPr>
            <a:r>
              <a:rPr lang="cs-CZ" sz="2600" dirty="0" smtClean="0"/>
              <a:t>zabránění obstrukcím</a:t>
            </a:r>
            <a:endParaRPr lang="cs-CZ" sz="2600" dirty="0"/>
          </a:p>
          <a:p>
            <a:pPr marL="742950" lvl="1" indent="-285750" algn="just" eaLnBrk="1" hangingPunct="1">
              <a:spcBef>
                <a:spcPct val="20000"/>
              </a:spcBef>
              <a:buClr>
                <a:prstClr val="black"/>
              </a:buClr>
              <a:buFontTx/>
              <a:buChar char="–"/>
              <a:defRPr/>
            </a:pPr>
            <a:endParaRPr lang="cs-CZ" sz="1800" kern="0" dirty="0">
              <a:solidFill>
                <a:prstClr val="black"/>
              </a:solidFill>
              <a:latin typeface="Times New Roman"/>
            </a:endParaRPr>
          </a:p>
          <a:p>
            <a:pPr eaLnBrk="1" hangingPunct="1">
              <a:spcBef>
                <a:spcPct val="35000"/>
              </a:spcBef>
              <a:defRPr/>
            </a:pPr>
            <a:r>
              <a:rPr lang="cs-CZ" sz="3100" dirty="0" smtClean="0"/>
              <a:t>prodloužení </a:t>
            </a:r>
            <a:r>
              <a:rPr lang="cs-CZ" sz="3100" dirty="0"/>
              <a:t>zastavené lhůty </a:t>
            </a:r>
            <a:r>
              <a:rPr lang="cs-CZ" sz="3100" dirty="0" smtClean="0"/>
              <a:t>pro úkon správce daně vždy </a:t>
            </a:r>
            <a:r>
              <a:rPr lang="cs-CZ" sz="3100" dirty="0"/>
              <a:t>o 5 pracovních </a:t>
            </a:r>
            <a:r>
              <a:rPr lang="cs-CZ" sz="3100" dirty="0" smtClean="0"/>
              <a:t>dní </a:t>
            </a:r>
            <a:r>
              <a:rPr lang="cs-CZ" sz="3100" dirty="0">
                <a:solidFill>
                  <a:schemeClr val="accent1">
                    <a:lumMod val="75000"/>
                  </a:schemeClr>
                </a:solidFill>
              </a:rPr>
              <a:t>(§ 34) </a:t>
            </a:r>
          </a:p>
          <a:p>
            <a:pPr lvl="2" eaLnBrk="1" hangingPunct="1">
              <a:spcBef>
                <a:spcPct val="35000"/>
              </a:spcBef>
              <a:defRPr/>
            </a:pPr>
            <a:r>
              <a:rPr lang="cs-CZ" sz="2600" dirty="0"/>
              <a:t>vytvoření dostatečného prostoru pro kvalifikovanou reakci správce </a:t>
            </a:r>
            <a:r>
              <a:rPr lang="cs-CZ" sz="2600" dirty="0" smtClean="0"/>
              <a:t>daně po poskytnutí požadované součinnosti ze strany osoby zúčastněné na správě daní</a:t>
            </a:r>
            <a:endParaRPr lang="cs-CZ" sz="2600" dirty="0"/>
          </a:p>
          <a:p>
            <a:pPr eaLnBrk="1" hangingPunct="1">
              <a:spcBef>
                <a:spcPct val="35000"/>
              </a:spcBef>
            </a:pPr>
            <a:endParaRPr lang="cs-CZ" sz="2800" dirty="0" smtClean="0"/>
          </a:p>
          <a:p>
            <a:pPr lvl="1" eaLnBrk="1" hangingPunct="1">
              <a:spcBef>
                <a:spcPct val="30000"/>
              </a:spcBef>
            </a:pPr>
            <a:endParaRPr lang="cs-CZ" sz="800" dirty="0">
              <a:solidFill>
                <a:schemeClr val="accent4">
                  <a:lumMod val="75000"/>
                </a:schemeClr>
              </a:solidFill>
            </a:endParaRPr>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13</a:t>
            </a:fld>
            <a:endParaRPr lang="cs-CZ" sz="2800" b="0" dirty="0">
              <a:solidFill>
                <a:schemeClr val="bg1"/>
              </a:solidFill>
            </a:endParaRPr>
          </a:p>
        </p:txBody>
      </p:sp>
    </p:spTree>
    <p:extLst>
      <p:ext uri="{BB962C8B-B14F-4D97-AF65-F5344CB8AC3E}">
        <p14:creationId xmlns:p14="http://schemas.microsoft.com/office/powerpoint/2010/main" val="365689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274638"/>
            <a:ext cx="8229600" cy="994122"/>
          </a:xfrm>
        </p:spPr>
        <p:txBody>
          <a:bodyPr>
            <a:noAutofit/>
          </a:bodyPr>
          <a:lstStyle/>
          <a:p>
            <a:pPr eaLnBrk="1" fontAlgn="auto" hangingPunct="1">
              <a:spcAft>
                <a:spcPts val="0"/>
              </a:spcAft>
              <a:defRPr/>
            </a:pPr>
            <a:r>
              <a:rPr lang="cs-CZ" sz="3200" dirty="0">
                <a:solidFill>
                  <a:schemeClr val="accent1">
                    <a:lumMod val="75000"/>
                  </a:schemeClr>
                </a:solidFill>
              </a:rPr>
              <a:t>Změna následků nedodržení elektronické formy</a:t>
            </a:r>
          </a:p>
        </p:txBody>
      </p:sp>
      <p:sp>
        <p:nvSpPr>
          <p:cNvPr id="8" name="Zástupný symbol obsahu 3"/>
          <p:cNvSpPr>
            <a:spLocks noGrp="1"/>
          </p:cNvSpPr>
          <p:nvPr>
            <p:ph idx="1"/>
          </p:nvPr>
        </p:nvSpPr>
        <p:spPr>
          <a:xfrm>
            <a:off x="539553" y="1340768"/>
            <a:ext cx="8064896" cy="4752528"/>
          </a:xfrm>
        </p:spPr>
        <p:txBody>
          <a:bodyPr>
            <a:normAutofit/>
          </a:bodyPr>
          <a:lstStyle/>
          <a:p>
            <a:pPr marL="365125" lvl="1" indent="-255588">
              <a:spcBef>
                <a:spcPts val="600"/>
              </a:spcBef>
              <a:buSzPct val="68000"/>
              <a:buFont typeface="Wingdings 3" pitchFamily="18" charset="2"/>
              <a:buChar char=""/>
              <a:defRPr/>
            </a:pPr>
            <a:r>
              <a:rPr lang="cs-CZ" sz="2800" dirty="0" smtClean="0"/>
              <a:t>nedodržení elektronické formy podání nebude považováno za vadu podání podle </a:t>
            </a:r>
            <a:r>
              <a:rPr lang="cs-CZ" sz="2800" dirty="0">
                <a:solidFill>
                  <a:schemeClr val="accent1">
                    <a:lumMod val="75000"/>
                  </a:schemeClr>
                </a:solidFill>
              </a:rPr>
              <a:t>§ 74 </a:t>
            </a:r>
            <a:endParaRPr lang="cs-CZ" sz="2800" dirty="0" smtClean="0"/>
          </a:p>
          <a:p>
            <a:pPr marL="365125" lvl="1" indent="-255588">
              <a:spcBef>
                <a:spcPts val="600"/>
              </a:spcBef>
              <a:buSzPct val="68000"/>
              <a:buFont typeface="Wingdings 3" pitchFamily="18" charset="2"/>
              <a:buChar char=""/>
              <a:defRPr/>
            </a:pPr>
            <a:r>
              <a:rPr lang="cs-CZ" sz="2800" dirty="0" smtClean="0"/>
              <a:t>podmínky </a:t>
            </a:r>
            <a:r>
              <a:rPr lang="cs-CZ" sz="2800" dirty="0"/>
              <a:t>aplikace </a:t>
            </a:r>
            <a:r>
              <a:rPr lang="cs-CZ" sz="2800" dirty="0">
                <a:solidFill>
                  <a:schemeClr val="accent1">
                    <a:lumMod val="75000"/>
                  </a:schemeClr>
                </a:solidFill>
              </a:rPr>
              <a:t>§ 74 odst. 4</a:t>
            </a:r>
          </a:p>
          <a:p>
            <a:pPr lvl="1">
              <a:spcBef>
                <a:spcPts val="600"/>
              </a:spcBef>
              <a:defRPr/>
            </a:pPr>
            <a:r>
              <a:rPr lang="cs-CZ" sz="2400" dirty="0" smtClean="0"/>
              <a:t>existence povinnosti podat dané podání elektronicky</a:t>
            </a:r>
            <a:endParaRPr lang="cs-CZ" sz="2400" dirty="0"/>
          </a:p>
          <a:p>
            <a:pPr lvl="1">
              <a:spcBef>
                <a:spcPts val="600"/>
              </a:spcBef>
              <a:defRPr/>
            </a:pPr>
            <a:r>
              <a:rPr lang="cs-CZ" sz="2400" dirty="0" smtClean="0"/>
              <a:t>musí jít o druh podání, u něhož aplikaci tohoto mechanismu správce daně dopředu připustí</a:t>
            </a:r>
          </a:p>
          <a:p>
            <a:pPr lvl="1">
              <a:spcBef>
                <a:spcPts val="600"/>
              </a:spcBef>
              <a:defRPr/>
            </a:pPr>
            <a:r>
              <a:rPr lang="cs-CZ" sz="2400" dirty="0" smtClean="0"/>
              <a:t>podání nemá jiné vady</a:t>
            </a:r>
            <a:endParaRPr lang="cs-CZ" sz="2400" dirty="0"/>
          </a:p>
          <a:p>
            <a:pPr marL="365125" lvl="1" indent="-255588">
              <a:spcBef>
                <a:spcPts val="600"/>
              </a:spcBef>
              <a:buSzPct val="68000"/>
              <a:buFont typeface="Wingdings 3" pitchFamily="18" charset="2"/>
              <a:buChar char=""/>
              <a:defRPr/>
            </a:pPr>
            <a:r>
              <a:rPr lang="cs-CZ" sz="2800" dirty="0" smtClean="0"/>
              <a:t>podání </a:t>
            </a:r>
            <a:r>
              <a:rPr lang="cs-CZ" sz="2800" dirty="0"/>
              <a:t>učiněno elektronicky, ale v nesprávném formátu </a:t>
            </a:r>
            <a:r>
              <a:rPr lang="cs-CZ" sz="2800" dirty="0" smtClean="0"/>
              <a:t>nebo struktuře</a:t>
            </a:r>
          </a:p>
          <a:p>
            <a:pPr lvl="1">
              <a:spcBef>
                <a:spcPts val="600"/>
              </a:spcBef>
              <a:defRPr/>
            </a:pPr>
            <a:r>
              <a:rPr lang="cs-CZ" sz="2400" dirty="0" smtClean="0"/>
              <a:t>bude </a:t>
            </a:r>
            <a:r>
              <a:rPr lang="cs-CZ" sz="2400" dirty="0"/>
              <a:t>se jednat o standardní vadu podání</a:t>
            </a:r>
          </a:p>
          <a:p>
            <a:pPr lvl="1">
              <a:spcBef>
                <a:spcPts val="600"/>
              </a:spcBef>
              <a:defRPr/>
            </a:pPr>
            <a:endParaRPr lang="cs-CZ" sz="2400" dirty="0" smtClean="0"/>
          </a:p>
          <a:p>
            <a:pPr lvl="1" eaLnBrk="1" hangingPunct="1">
              <a:spcBef>
                <a:spcPct val="30000"/>
              </a:spcBef>
            </a:pPr>
            <a:endParaRPr lang="cs-CZ" sz="2000" dirty="0">
              <a:solidFill>
                <a:schemeClr val="accent4">
                  <a:lumMod val="75000"/>
                </a:schemeClr>
              </a:solidFill>
            </a:endParaRPr>
          </a:p>
          <a:p>
            <a:pPr>
              <a:spcBef>
                <a:spcPct val="30000"/>
              </a:spcBef>
            </a:pPr>
            <a:endParaRPr lang="cs-CZ" sz="2800" dirty="0">
              <a:solidFill>
                <a:srgbClr val="333399"/>
              </a:solidFill>
            </a:endParaRPr>
          </a:p>
          <a:p>
            <a:pPr marL="457200" indent="-457200" eaLnBrk="1" hangingPunct="1">
              <a:buFont typeface="Arial" pitchFamily="34" charset="0"/>
              <a:buChar char="•"/>
              <a:defRPr/>
            </a:pPr>
            <a:endParaRPr lang="cs-CZ" sz="2400" dirty="0" smtClean="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14</a:t>
            </a:fld>
            <a:endParaRPr lang="cs-CZ" sz="2800" b="0" dirty="0">
              <a:solidFill>
                <a:schemeClr val="bg1"/>
              </a:solidFill>
            </a:endParaRPr>
          </a:p>
        </p:txBody>
      </p:sp>
    </p:spTree>
    <p:extLst>
      <p:ext uri="{BB962C8B-B14F-4D97-AF65-F5344CB8AC3E}">
        <p14:creationId xmlns:p14="http://schemas.microsoft.com/office/powerpoint/2010/main" val="4283403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000" dirty="0"/>
              <a:t>§ </a:t>
            </a:r>
            <a:r>
              <a:rPr lang="cs-CZ" sz="2000" dirty="0" smtClean="0"/>
              <a:t>74 </a:t>
            </a:r>
            <a:endParaRPr lang="cs-CZ" sz="2000" dirty="0"/>
          </a:p>
          <a:p>
            <a:pPr marL="109537" indent="0" algn="ctr">
              <a:buNone/>
            </a:pPr>
            <a:r>
              <a:rPr lang="cs-CZ" sz="2000" b="1" dirty="0" smtClean="0"/>
              <a:t>Vady podání</a:t>
            </a:r>
            <a:endParaRPr lang="cs-CZ" sz="2000" dirty="0"/>
          </a:p>
          <a:p>
            <a:pPr marL="109537" lvl="0" indent="0">
              <a:buNone/>
            </a:pPr>
            <a:r>
              <a:rPr lang="cs-CZ" sz="1700" dirty="0" smtClean="0"/>
              <a:t>(1) </a:t>
            </a:r>
            <a:r>
              <a:rPr lang="cs-CZ" sz="1700" dirty="0"/>
              <a:t>Má-li podání vady, pro které není způsobilé k projednání, nebo vady, pro které nemůže mít předpokládané účinky pro správu daní, vyzve správce daně toho, kdo podání učinil, aby označené vady odstranil podle jeho pokynu a ve lhůtě, kterou stanoví.</a:t>
            </a:r>
            <a:r>
              <a:rPr lang="cs-CZ" sz="1700" dirty="0" smtClean="0"/>
              <a:t> </a:t>
            </a:r>
          </a:p>
          <a:p>
            <a:pPr marL="109537" lvl="0" indent="0">
              <a:buNone/>
            </a:pPr>
            <a:r>
              <a:rPr lang="cs-CZ" sz="1700" dirty="0" smtClean="0"/>
              <a:t>(</a:t>
            </a:r>
            <a:r>
              <a:rPr lang="cs-CZ" sz="1700" dirty="0"/>
              <a:t>2) Výzva obsahuje poučení o následcích spojených s neodstraněním označených vad.</a:t>
            </a:r>
            <a:endParaRPr lang="cs-CZ" sz="1700" u="sng" dirty="0"/>
          </a:p>
          <a:p>
            <a:pPr marL="109537" lvl="0" indent="0">
              <a:buNone/>
            </a:pPr>
            <a:r>
              <a:rPr lang="cs-CZ" sz="1700" dirty="0"/>
              <a:t>(3) Budou-li vady podání odstraněny ve stanovené lhůtě, hledí se na podání, jako by bylo učiněno řádně a včas. Nebudou-li vady podání odstraněny, stává se podání uplynutím stanovené lhůty neúčinným, o čemž pořídí správce daně úřední záznam a vyrozumí podatele; vyrozumění není třeba v případě, že podatel na výzvu k odstranění vad neučinil vůči správci daně žádný úkon.</a:t>
            </a:r>
            <a:endParaRPr lang="cs-CZ" sz="1700" dirty="0" smtClean="0"/>
          </a:p>
          <a:p>
            <a:pPr marL="109537" lvl="0" indent="0">
              <a:buNone/>
            </a:pPr>
            <a:r>
              <a:rPr lang="cs-CZ" sz="1700" b="1" dirty="0" smtClean="0"/>
              <a:t>(4) Pokud vada podání spočívá pouze v tom, že podání bylo učiněno jinak než elektronicky, ačkoli mělo být učiněno elektronicky, hledí se na něj jako na podání bez vady; to platí pouze pro podání, u nichž tuto skutečnost správce daně předem zveřejní způsobem umožňujícím dálkový přístup.</a:t>
            </a:r>
            <a:endParaRPr lang="cs-CZ" sz="1700" b="1" dirty="0"/>
          </a:p>
          <a:p>
            <a:pPr marL="109537" lvl="0" indent="0">
              <a:buNone/>
            </a:pPr>
            <a:endParaRPr lang="cs-CZ" sz="1800" dirty="0" smtClean="0"/>
          </a:p>
          <a:p>
            <a:pPr marL="109537" lvl="0" indent="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15</a:t>
            </a:fld>
            <a:endParaRPr lang="cs-CZ" sz="2800" b="0" dirty="0">
              <a:solidFill>
                <a:schemeClr val="bg1"/>
              </a:solidFill>
            </a:endParaRPr>
          </a:p>
        </p:txBody>
      </p:sp>
    </p:spTree>
    <p:extLst>
      <p:ext uri="{BB962C8B-B14F-4D97-AF65-F5344CB8AC3E}">
        <p14:creationId xmlns:p14="http://schemas.microsoft.com/office/powerpoint/2010/main" val="196210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274638"/>
            <a:ext cx="8229600" cy="1066130"/>
          </a:xfrm>
        </p:spPr>
        <p:txBody>
          <a:bodyPr>
            <a:noAutofit/>
          </a:bodyPr>
          <a:lstStyle/>
          <a:p>
            <a:pPr eaLnBrk="1" fontAlgn="auto" hangingPunct="1">
              <a:spcAft>
                <a:spcPts val="0"/>
              </a:spcAft>
              <a:defRPr/>
            </a:pPr>
            <a:r>
              <a:rPr lang="cs-CZ" sz="3200" dirty="0" smtClean="0">
                <a:solidFill>
                  <a:schemeClr val="accent1">
                    <a:lumMod val="75000"/>
                  </a:schemeClr>
                </a:solidFill>
              </a:rPr>
              <a:t>Rozšíření stavění lhůty </a:t>
            </a:r>
            <a:r>
              <a:rPr lang="cs-CZ" sz="3200" dirty="0">
                <a:solidFill>
                  <a:schemeClr val="accent1">
                    <a:lumMod val="75000"/>
                  </a:schemeClr>
                </a:solidFill>
              </a:rPr>
              <a:t>pro stanovení </a:t>
            </a:r>
            <a:r>
              <a:rPr lang="cs-CZ" sz="3200" dirty="0" smtClean="0">
                <a:solidFill>
                  <a:schemeClr val="accent1">
                    <a:lumMod val="75000"/>
                  </a:schemeClr>
                </a:solidFill>
              </a:rPr>
              <a:t>daně</a:t>
            </a:r>
            <a:endParaRPr lang="cs-CZ" sz="3200" dirty="0">
              <a:solidFill>
                <a:schemeClr val="accent1">
                  <a:lumMod val="75000"/>
                </a:schemeClr>
              </a:solidFill>
            </a:endParaRPr>
          </a:p>
        </p:txBody>
      </p:sp>
      <p:sp>
        <p:nvSpPr>
          <p:cNvPr id="8" name="Zástupný symbol obsahu 3"/>
          <p:cNvSpPr>
            <a:spLocks noGrp="1"/>
          </p:cNvSpPr>
          <p:nvPr>
            <p:ph idx="1"/>
          </p:nvPr>
        </p:nvSpPr>
        <p:spPr>
          <a:xfrm>
            <a:off x="539553" y="1340768"/>
            <a:ext cx="8064896" cy="4536157"/>
          </a:xfrm>
        </p:spPr>
        <p:txBody>
          <a:bodyPr>
            <a:normAutofit fontScale="92500" lnSpcReduction="20000"/>
          </a:bodyPr>
          <a:lstStyle/>
          <a:p>
            <a:pPr eaLnBrk="1" hangingPunct="1">
              <a:spcBef>
                <a:spcPct val="35000"/>
              </a:spcBef>
            </a:pPr>
            <a:r>
              <a:rPr lang="cs-CZ" sz="2800" dirty="0" smtClean="0"/>
              <a:t>stavění lhůty pro stanovení daně po dobu trestního </a:t>
            </a:r>
            <a:r>
              <a:rPr lang="cs-CZ" sz="2800" dirty="0"/>
              <a:t>stíhání pro daňový trestný čin související s touto daní </a:t>
            </a:r>
            <a:r>
              <a:rPr lang="cs-CZ" sz="2800" dirty="0" smtClean="0">
                <a:solidFill>
                  <a:schemeClr val="accent1">
                    <a:lumMod val="75000"/>
                  </a:schemeClr>
                </a:solidFill>
              </a:rPr>
              <a:t>(§ 148 odst. 4)</a:t>
            </a:r>
          </a:p>
          <a:p>
            <a:pPr lvl="1" eaLnBrk="1" hangingPunct="1">
              <a:spcBef>
                <a:spcPct val="35000"/>
              </a:spcBef>
            </a:pPr>
            <a:r>
              <a:rPr lang="cs-CZ" sz="2400" dirty="0" smtClean="0"/>
              <a:t>řeší situace</a:t>
            </a:r>
            <a:r>
              <a:rPr lang="cs-CZ" sz="2400" dirty="0"/>
              <a:t>, kdy </a:t>
            </a:r>
            <a:r>
              <a:rPr lang="cs-CZ" sz="2400" dirty="0" smtClean="0"/>
              <a:t>běží trestní řízení, ale </a:t>
            </a:r>
            <a:r>
              <a:rPr lang="cs-CZ" sz="2400" dirty="0"/>
              <a:t>základní lhůta pro stanovení daně již </a:t>
            </a:r>
            <a:r>
              <a:rPr lang="cs-CZ" sz="2400" dirty="0" smtClean="0"/>
              <a:t>uplynula a kdy nelze předjímat budoucí stanovení daně v důsledku trestného činu podle </a:t>
            </a:r>
            <a:br>
              <a:rPr lang="cs-CZ" sz="2400" dirty="0" smtClean="0"/>
            </a:br>
            <a:r>
              <a:rPr lang="cs-CZ" sz="2400" dirty="0" smtClean="0">
                <a:solidFill>
                  <a:schemeClr val="accent1">
                    <a:lumMod val="75000"/>
                  </a:schemeClr>
                </a:solidFill>
              </a:rPr>
              <a:t>§ 148 odst. 6, popř. 7</a:t>
            </a:r>
          </a:p>
          <a:p>
            <a:pPr lvl="1" eaLnBrk="1" hangingPunct="1">
              <a:spcBef>
                <a:spcPct val="35000"/>
              </a:spcBef>
            </a:pPr>
            <a:r>
              <a:rPr lang="cs-CZ" sz="2400" dirty="0" smtClean="0"/>
              <a:t>posílení spolupráce s orgány činnými v </a:t>
            </a:r>
            <a:r>
              <a:rPr lang="cs-CZ" sz="2400" dirty="0"/>
              <a:t>trestním řízení - </a:t>
            </a:r>
            <a:r>
              <a:rPr lang="cs-CZ" sz="2400" dirty="0" smtClean="0"/>
              <a:t>možnost </a:t>
            </a:r>
            <a:r>
              <a:rPr lang="cs-CZ" sz="2400" dirty="0"/>
              <a:t>použít vyhledávací a kontrolní </a:t>
            </a:r>
            <a:r>
              <a:rPr lang="cs-CZ" sz="2400" dirty="0" smtClean="0"/>
              <a:t>nástroje v </a:t>
            </a:r>
            <a:r>
              <a:rPr lang="cs-CZ" sz="2400" dirty="0"/>
              <a:t>nalézacím </a:t>
            </a:r>
            <a:r>
              <a:rPr lang="cs-CZ" sz="2400" dirty="0" smtClean="0"/>
              <a:t>řízení</a:t>
            </a:r>
          </a:p>
          <a:p>
            <a:pPr lvl="1" eaLnBrk="1" hangingPunct="1">
              <a:spcBef>
                <a:spcPct val="35000"/>
              </a:spcBef>
            </a:pPr>
            <a:r>
              <a:rPr lang="cs-CZ" sz="2400" dirty="0" smtClean="0"/>
              <a:t>možnost zajištění daně, která by v případě jejího stanovení v případech podle </a:t>
            </a:r>
            <a:r>
              <a:rPr lang="cs-CZ" sz="2400" dirty="0">
                <a:solidFill>
                  <a:schemeClr val="accent1">
                    <a:lumMod val="75000"/>
                  </a:schemeClr>
                </a:solidFill>
              </a:rPr>
              <a:t>§ 148 odst. 6, popř. </a:t>
            </a:r>
            <a:r>
              <a:rPr lang="cs-CZ" sz="2400" dirty="0" smtClean="0">
                <a:solidFill>
                  <a:schemeClr val="accent1">
                    <a:lumMod val="75000"/>
                  </a:schemeClr>
                </a:solidFill>
              </a:rPr>
              <a:t>7 </a:t>
            </a:r>
            <a:r>
              <a:rPr lang="cs-CZ" sz="2400" dirty="0" smtClean="0"/>
              <a:t>mohla být již nevymahatelná </a:t>
            </a:r>
          </a:p>
          <a:p>
            <a:pPr lvl="1" eaLnBrk="1" hangingPunct="1">
              <a:spcBef>
                <a:spcPct val="35000"/>
              </a:spcBef>
            </a:pPr>
            <a:r>
              <a:rPr lang="cs-CZ" sz="2400" dirty="0" smtClean="0"/>
              <a:t>stavění omezeno konečnou 10 letou lhůtou</a:t>
            </a:r>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16</a:t>
            </a:fld>
            <a:endParaRPr lang="cs-CZ" sz="2800" b="0" dirty="0">
              <a:solidFill>
                <a:schemeClr val="bg1"/>
              </a:solidFill>
            </a:endParaRPr>
          </a:p>
        </p:txBody>
      </p:sp>
    </p:spTree>
    <p:extLst>
      <p:ext uri="{BB962C8B-B14F-4D97-AF65-F5344CB8AC3E}">
        <p14:creationId xmlns:p14="http://schemas.microsoft.com/office/powerpoint/2010/main" val="15834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pPr eaLnBrk="1" fontAlgn="auto" hangingPunct="1">
              <a:spcAft>
                <a:spcPts val="0"/>
              </a:spcAft>
              <a:defRPr/>
            </a:pPr>
            <a:r>
              <a:rPr lang="cs-CZ" sz="3200" dirty="0">
                <a:solidFill>
                  <a:schemeClr val="accent1">
                    <a:lumMod val="75000"/>
                  </a:schemeClr>
                </a:solidFill>
              </a:rPr>
              <a:t>Přechod daňové povinnosti u FO</a:t>
            </a:r>
          </a:p>
        </p:txBody>
      </p:sp>
      <p:sp>
        <p:nvSpPr>
          <p:cNvPr id="8" name="Zástupný symbol obsahu 3"/>
          <p:cNvSpPr>
            <a:spLocks noGrp="1"/>
          </p:cNvSpPr>
          <p:nvPr>
            <p:ph idx="1"/>
          </p:nvPr>
        </p:nvSpPr>
        <p:spPr>
          <a:xfrm>
            <a:off x="539553" y="1340768"/>
            <a:ext cx="8064896" cy="4536157"/>
          </a:xfrm>
        </p:spPr>
        <p:txBody>
          <a:bodyPr>
            <a:normAutofit fontScale="85000" lnSpcReduction="10000"/>
          </a:bodyPr>
          <a:lstStyle/>
          <a:p>
            <a:pPr eaLnBrk="1" hangingPunct="1">
              <a:spcBef>
                <a:spcPct val="35000"/>
              </a:spcBef>
            </a:pPr>
            <a:r>
              <a:rPr lang="cs-CZ" sz="2800" dirty="0" smtClean="0"/>
              <a:t>od 1. ledna 2014 koncept „ležící pozůstalosti“ – přechod daňové povinnosti na dědice až rozhodnutím soudu o dědictví</a:t>
            </a:r>
          </a:p>
          <a:p>
            <a:pPr eaLnBrk="1" hangingPunct="1">
              <a:spcBef>
                <a:spcPct val="35000"/>
              </a:spcBef>
            </a:pPr>
            <a:r>
              <a:rPr lang="cs-CZ" sz="2800" dirty="0" smtClean="0"/>
              <a:t>diskuze </a:t>
            </a:r>
            <a:r>
              <a:rPr lang="cs-CZ" sz="2800" dirty="0"/>
              <a:t>ohledně přechodu v případě plurality dědiců  </a:t>
            </a:r>
            <a:endParaRPr lang="cs-CZ" sz="2800" dirty="0" smtClean="0"/>
          </a:p>
          <a:p>
            <a:pPr eaLnBrk="1" hangingPunct="1">
              <a:spcBef>
                <a:spcPct val="35000"/>
              </a:spcBef>
            </a:pPr>
            <a:r>
              <a:rPr lang="cs-CZ" sz="2800" dirty="0" smtClean="0"/>
              <a:t>nově explicitně stanoveno, že se jedná o společnou daňovou povinnost – použije se </a:t>
            </a:r>
            <a:r>
              <a:rPr lang="cs-CZ" sz="2800" dirty="0" smtClean="0">
                <a:solidFill>
                  <a:schemeClr val="accent1">
                    <a:lumMod val="75000"/>
                  </a:schemeClr>
                </a:solidFill>
              </a:rPr>
              <a:t>§ 30 </a:t>
            </a:r>
            <a:r>
              <a:rPr lang="cs-CZ" sz="2800" dirty="0" smtClean="0"/>
              <a:t>o společném zastoupení</a:t>
            </a:r>
          </a:p>
          <a:p>
            <a:pPr eaLnBrk="1" hangingPunct="1">
              <a:spcBef>
                <a:spcPct val="35000"/>
              </a:spcBef>
            </a:pPr>
            <a:r>
              <a:rPr lang="cs-CZ" sz="2800" dirty="0" smtClean="0"/>
              <a:t>daňové dluhy – solidarita v rozsahu OZ </a:t>
            </a:r>
            <a:r>
              <a:rPr lang="cs-CZ" sz="2800" dirty="0" smtClean="0">
                <a:solidFill>
                  <a:schemeClr val="accent1">
                    <a:lumMod val="75000"/>
                  </a:schemeClr>
                </a:solidFill>
              </a:rPr>
              <a:t>(§ 1704 a 1707)</a:t>
            </a:r>
          </a:p>
          <a:p>
            <a:pPr eaLnBrk="1" hangingPunct="1">
              <a:spcBef>
                <a:spcPct val="35000"/>
              </a:spcBef>
            </a:pPr>
            <a:r>
              <a:rPr lang="cs-CZ" sz="2800" dirty="0"/>
              <a:t>správce daně </a:t>
            </a:r>
            <a:r>
              <a:rPr lang="cs-CZ" sz="2800" dirty="0" smtClean="0"/>
              <a:t>příslušný pro společnou daňovou povinnost = správce daně příslušný pro daňovou povinnost zůstavitele </a:t>
            </a:r>
            <a:endParaRPr lang="cs-CZ" sz="28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17</a:t>
            </a:fld>
            <a:endParaRPr lang="cs-CZ" sz="2800" b="0" dirty="0">
              <a:solidFill>
                <a:schemeClr val="bg1"/>
              </a:solidFill>
            </a:endParaRPr>
          </a:p>
        </p:txBody>
      </p:sp>
    </p:spTree>
    <p:extLst>
      <p:ext uri="{BB962C8B-B14F-4D97-AF65-F5344CB8AC3E}">
        <p14:creationId xmlns:p14="http://schemas.microsoft.com/office/powerpoint/2010/main" val="689445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cs-CZ" sz="2000" dirty="0" smtClean="0"/>
              <a:t>§ 239a</a:t>
            </a:r>
          </a:p>
          <a:p>
            <a:pPr algn="ctr"/>
            <a:r>
              <a:rPr lang="cs-CZ" sz="2000" b="1" dirty="0" smtClean="0"/>
              <a:t>Přechod </a:t>
            </a:r>
            <a:r>
              <a:rPr lang="cs-CZ" sz="2000" b="1" dirty="0"/>
              <a:t>daňové povinnosti u fyzických </a:t>
            </a:r>
            <a:r>
              <a:rPr lang="cs-CZ" sz="2000" b="1" dirty="0" smtClean="0"/>
              <a:t>osob</a:t>
            </a:r>
          </a:p>
          <a:p>
            <a:pPr algn="ctr"/>
            <a:endParaRPr lang="cs-CZ" sz="800" dirty="0"/>
          </a:p>
          <a:p>
            <a:r>
              <a:rPr lang="cs-CZ" dirty="0" smtClean="0"/>
              <a:t>(1) Pro </a:t>
            </a:r>
            <a:r>
              <a:rPr lang="cs-CZ" dirty="0"/>
              <a:t>účely správy daní se na právní skutečnosti hledí tak, jako by zůstavitel žil do dne předcházejícího dni skončení řízení o pozůstalosti. </a:t>
            </a:r>
            <a:endParaRPr lang="cs-CZ" dirty="0" smtClean="0"/>
          </a:p>
          <a:p>
            <a:endParaRPr lang="cs-CZ" sz="800" dirty="0"/>
          </a:p>
          <a:p>
            <a:r>
              <a:rPr lang="cs-CZ" dirty="0"/>
              <a:t>(2) Daňovou povinností zůstavitele se pro účely správy daní rozumí daňová povinnost vzniklá zůstaviteli do dne předcházejícího dni skončení řízení o pozůstalosti</a:t>
            </a:r>
            <a:r>
              <a:rPr lang="cs-CZ" dirty="0" smtClean="0"/>
              <a:t>.</a:t>
            </a:r>
          </a:p>
          <a:p>
            <a:endParaRPr lang="cs-CZ" sz="800" dirty="0"/>
          </a:p>
          <a:p>
            <a:r>
              <a:rPr lang="cs-CZ" dirty="0" smtClean="0"/>
              <a:t>(</a:t>
            </a:r>
            <a:r>
              <a:rPr lang="cs-CZ" dirty="0"/>
              <a:t>3) Daňová povinnost zůstavitele přechází na jeho dědice rozhodnutím soudu o dědictví; dědic tak získává postavení daňového subjektu namísto zůstavitele.</a:t>
            </a:r>
          </a:p>
          <a:p>
            <a:endParaRPr lang="cs-CZ" sz="800" dirty="0" smtClean="0"/>
          </a:p>
          <a:p>
            <a:r>
              <a:rPr lang="cs-CZ" b="1" dirty="0" smtClean="0"/>
              <a:t>(</a:t>
            </a:r>
            <a:r>
              <a:rPr lang="cs-CZ" b="1" dirty="0"/>
              <a:t>4) Pokud je dědiců více, přechází na ně společná daňová povinnost. Daňové dluhy z ní vzešlé hradí dědicové společně a nerozdílně v rozsahu podle občanského zákoníku. Společnou daňovou povinnost spravuje správce daně, který byl příslušný ke správě daňové povinnosti zůstavitele v den předcházející dni skončení řízení o pozůstalosti</a:t>
            </a:r>
            <a:r>
              <a:rPr lang="cs-CZ" b="1" dirty="0" smtClean="0"/>
              <a:t>.</a:t>
            </a:r>
          </a:p>
          <a:p>
            <a:endParaRPr lang="cs-CZ" sz="800" dirty="0"/>
          </a:p>
          <a:p>
            <a:r>
              <a:rPr lang="cs-CZ" dirty="0" smtClean="0"/>
              <a:t>(5) </a:t>
            </a:r>
            <a:r>
              <a:rPr lang="cs-CZ" strike="sngStrike" dirty="0" smtClean="0"/>
              <a:t>(4)</a:t>
            </a:r>
            <a:r>
              <a:rPr lang="cs-CZ" dirty="0" smtClean="0"/>
              <a:t> Pro </a:t>
            </a:r>
            <a:r>
              <a:rPr lang="cs-CZ" dirty="0"/>
              <a:t>daňovou pohledávku, která vzniká v důsledku daňové povinnosti zůstavitele, neběží lhůta pro placení daně ode dne smrti zůstavitele do dne skončení řízení o pozůstalosti.</a:t>
            </a:r>
          </a:p>
          <a:p>
            <a:pPr algn="just"/>
            <a:endParaRPr lang="cs-CZ"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18</a:t>
            </a:fld>
            <a:endParaRPr lang="cs-CZ" sz="2800" b="0" dirty="0">
              <a:solidFill>
                <a:schemeClr val="bg1"/>
              </a:solidFill>
            </a:endParaRPr>
          </a:p>
        </p:txBody>
      </p:sp>
    </p:spTree>
    <p:extLst>
      <p:ext uri="{BB962C8B-B14F-4D97-AF65-F5344CB8AC3E}">
        <p14:creationId xmlns:p14="http://schemas.microsoft.com/office/powerpoint/2010/main" val="399909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274638"/>
            <a:ext cx="8229600" cy="994122"/>
          </a:xfrm>
        </p:spPr>
        <p:txBody>
          <a:bodyPr>
            <a:normAutofit/>
          </a:bodyPr>
          <a:lstStyle/>
          <a:p>
            <a:pPr eaLnBrk="1" fontAlgn="auto" hangingPunct="1">
              <a:spcAft>
                <a:spcPts val="0"/>
              </a:spcAft>
              <a:defRPr/>
            </a:pPr>
            <a:r>
              <a:rPr lang="cs-CZ" sz="3200" dirty="0">
                <a:solidFill>
                  <a:schemeClr val="accent1">
                    <a:lumMod val="75000"/>
                  </a:schemeClr>
                </a:solidFill>
              </a:rPr>
              <a:t>Změny v sankčním systému 1/3</a:t>
            </a:r>
          </a:p>
        </p:txBody>
      </p:sp>
      <p:sp>
        <p:nvSpPr>
          <p:cNvPr id="8" name="Zástupný symbol obsahu 3"/>
          <p:cNvSpPr>
            <a:spLocks noGrp="1"/>
          </p:cNvSpPr>
          <p:nvPr>
            <p:ph idx="1"/>
          </p:nvPr>
        </p:nvSpPr>
        <p:spPr>
          <a:xfrm>
            <a:off x="539553" y="1268760"/>
            <a:ext cx="8064896" cy="4824536"/>
          </a:xfrm>
        </p:spPr>
        <p:txBody>
          <a:bodyPr>
            <a:normAutofit/>
          </a:bodyPr>
          <a:lstStyle/>
          <a:p>
            <a:pPr>
              <a:spcBef>
                <a:spcPts val="600"/>
              </a:spcBef>
              <a:defRPr/>
            </a:pPr>
            <a:r>
              <a:rPr lang="cs-CZ" sz="2800" dirty="0" smtClean="0"/>
              <a:t>úprava </a:t>
            </a:r>
            <a:r>
              <a:rPr lang="cs-CZ" sz="2800" dirty="0"/>
              <a:t>institutu </a:t>
            </a:r>
            <a:r>
              <a:rPr lang="cs-CZ" sz="2800" b="1" dirty="0"/>
              <a:t>pořádkové </a:t>
            </a:r>
            <a:r>
              <a:rPr lang="cs-CZ" sz="2800" b="1" dirty="0" smtClean="0"/>
              <a:t>pokuty</a:t>
            </a:r>
          </a:p>
          <a:p>
            <a:pPr lvl="1">
              <a:spcBef>
                <a:spcPts val="600"/>
              </a:spcBef>
              <a:defRPr/>
            </a:pPr>
            <a:r>
              <a:rPr lang="cs-CZ" sz="2400" dirty="0" smtClean="0"/>
              <a:t>nesplnění procesní povinnosti </a:t>
            </a:r>
            <a:r>
              <a:rPr lang="cs-CZ" sz="2400" dirty="0"/>
              <a:t>nepeněžité </a:t>
            </a:r>
            <a:r>
              <a:rPr lang="cs-CZ" sz="2400" dirty="0" smtClean="0"/>
              <a:t>povahy ani na výzvu správce daně </a:t>
            </a:r>
            <a:r>
              <a:rPr lang="cs-CZ" sz="2400" dirty="0">
                <a:solidFill>
                  <a:schemeClr val="accent1">
                    <a:lumMod val="75000"/>
                  </a:schemeClr>
                </a:solidFill>
              </a:rPr>
              <a:t>(§ 247 odst. 2</a:t>
            </a:r>
            <a:r>
              <a:rPr lang="cs-CZ" sz="2400" dirty="0" smtClean="0">
                <a:solidFill>
                  <a:schemeClr val="accent1">
                    <a:lumMod val="75000"/>
                  </a:schemeClr>
                </a:solidFill>
              </a:rPr>
              <a:t>) </a:t>
            </a:r>
            <a:r>
              <a:rPr lang="cs-CZ" sz="2400" dirty="0"/>
              <a:t>– zvýšení horní hranice pokuty na 500 </a:t>
            </a:r>
            <a:r>
              <a:rPr lang="cs-CZ" sz="2400" dirty="0" smtClean="0"/>
              <a:t>000 Kč</a:t>
            </a:r>
          </a:p>
          <a:p>
            <a:pPr lvl="1">
              <a:spcBef>
                <a:spcPts val="600"/>
              </a:spcBef>
              <a:defRPr/>
            </a:pPr>
            <a:r>
              <a:rPr lang="cs-CZ" sz="2400" dirty="0" smtClean="0"/>
              <a:t>zachovány dvě kategorie pořádkových pokut</a:t>
            </a:r>
          </a:p>
          <a:p>
            <a:pPr lvl="2">
              <a:spcBef>
                <a:spcPts val="600"/>
              </a:spcBef>
              <a:defRPr/>
            </a:pPr>
            <a:r>
              <a:rPr lang="cs-CZ" sz="2200" dirty="0" smtClean="0"/>
              <a:t>při jednání</a:t>
            </a:r>
          </a:p>
          <a:p>
            <a:pPr lvl="2">
              <a:spcBef>
                <a:spcPts val="600"/>
              </a:spcBef>
              <a:defRPr/>
            </a:pPr>
            <a:r>
              <a:rPr lang="cs-CZ" sz="2200" dirty="0"/>
              <a:t>nesplnění procesní povinnosti nepeněžité povahy </a:t>
            </a:r>
            <a:endParaRPr lang="cs-CZ" sz="2200" dirty="0" smtClean="0"/>
          </a:p>
          <a:p>
            <a:pPr lvl="1">
              <a:spcBef>
                <a:spcPts val="600"/>
              </a:spcBef>
              <a:defRPr/>
            </a:pPr>
            <a:r>
              <a:rPr lang="cs-CZ" sz="2400" dirty="0" smtClean="0"/>
              <a:t>společné znaky </a:t>
            </a:r>
          </a:p>
          <a:p>
            <a:pPr lvl="2">
              <a:spcBef>
                <a:spcPts val="600"/>
              </a:spcBef>
              <a:defRPr/>
            </a:pPr>
            <a:r>
              <a:rPr lang="cs-CZ" sz="2200" dirty="0" smtClean="0"/>
              <a:t>vynucovací charakter</a:t>
            </a:r>
          </a:p>
          <a:p>
            <a:pPr lvl="2">
              <a:spcBef>
                <a:spcPts val="600"/>
              </a:spcBef>
              <a:defRPr/>
            </a:pPr>
            <a:r>
              <a:rPr lang="cs-CZ" sz="2200" dirty="0" smtClean="0"/>
              <a:t>možnost opakovaného ukládání</a:t>
            </a:r>
          </a:p>
          <a:p>
            <a:pPr lvl="1">
              <a:spcBef>
                <a:spcPts val="600"/>
              </a:spcBef>
              <a:buSzPct val="68000"/>
              <a:defRPr/>
            </a:pPr>
            <a:endParaRPr lang="cs-CZ" sz="2400" dirty="0"/>
          </a:p>
          <a:p>
            <a:pPr lvl="1" eaLnBrk="1" hangingPunct="1">
              <a:spcBef>
                <a:spcPct val="30000"/>
              </a:spcBef>
            </a:pPr>
            <a:endParaRPr lang="cs-CZ" sz="2000" dirty="0">
              <a:solidFill>
                <a:schemeClr val="accent4">
                  <a:lumMod val="75000"/>
                </a:schemeClr>
              </a:solidFill>
            </a:endParaRPr>
          </a:p>
          <a:p>
            <a:pPr>
              <a:spcBef>
                <a:spcPct val="30000"/>
              </a:spcBef>
            </a:pPr>
            <a:endParaRPr lang="cs-CZ" sz="2800" dirty="0">
              <a:solidFill>
                <a:srgbClr val="333399"/>
              </a:solidFill>
            </a:endParaRPr>
          </a:p>
          <a:p>
            <a:pPr marL="457200" indent="-457200" eaLnBrk="1" hangingPunct="1">
              <a:buFont typeface="Arial" pitchFamily="34" charset="0"/>
              <a:buChar char="•"/>
              <a:defRPr/>
            </a:pPr>
            <a:endParaRPr lang="cs-CZ" sz="2400" dirty="0" smtClean="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19</a:t>
            </a:fld>
            <a:endParaRPr lang="cs-CZ" sz="2800" b="0" dirty="0">
              <a:solidFill>
                <a:schemeClr val="bg1"/>
              </a:solidFill>
            </a:endParaRPr>
          </a:p>
        </p:txBody>
      </p:sp>
    </p:spTree>
    <p:extLst>
      <p:ext uri="{BB962C8B-B14F-4D97-AF65-F5344CB8AC3E}">
        <p14:creationId xmlns:p14="http://schemas.microsoft.com/office/powerpoint/2010/main" val="3279718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457200" y="1628800"/>
            <a:ext cx="8507288" cy="4378300"/>
          </a:xfrm>
        </p:spPr>
        <p:txBody>
          <a:bodyPr/>
          <a:lstStyle/>
          <a:p>
            <a:pPr marL="681037" indent="-571500">
              <a:spcBef>
                <a:spcPts val="1200"/>
              </a:spcBef>
              <a:buSzPct val="100000"/>
              <a:buFont typeface="+mj-lt"/>
              <a:buAutoNum type="romanUcPeriod"/>
            </a:pPr>
            <a:r>
              <a:rPr lang="cs-CZ" sz="3200" dirty="0"/>
              <a:t>Změny dané zákonem č. 458/2011 Sb</a:t>
            </a:r>
            <a:r>
              <a:rPr lang="cs-CZ" sz="3200" dirty="0" smtClean="0"/>
              <a:t>. pro rok 2015</a:t>
            </a:r>
          </a:p>
          <a:p>
            <a:pPr marL="681037" indent="-571500">
              <a:spcBef>
                <a:spcPts val="1200"/>
              </a:spcBef>
              <a:buSzPct val="100000"/>
              <a:buFont typeface="+mj-lt"/>
              <a:buAutoNum type="romanUcPeriod"/>
            </a:pPr>
            <a:r>
              <a:rPr lang="cs-CZ" sz="3200" dirty="0" smtClean="0"/>
              <a:t>Změny dané řádnou novelou pro rok 2015 </a:t>
            </a:r>
          </a:p>
          <a:p>
            <a:pPr marL="681037" indent="-571500">
              <a:spcBef>
                <a:spcPts val="1200"/>
              </a:spcBef>
              <a:buSzPct val="100000"/>
              <a:buFont typeface="+mj-lt"/>
              <a:buAutoNum type="romanUcPeriod"/>
            </a:pPr>
            <a:r>
              <a:rPr lang="cs-CZ" sz="3200" dirty="0" smtClean="0"/>
              <a:t>Potencionální derogace</a:t>
            </a:r>
          </a:p>
          <a:p>
            <a:pPr marL="681037" indent="-571500">
              <a:buSzPct val="100000"/>
              <a:buFont typeface="+mj-lt"/>
              <a:buAutoNum type="romanUcPeriod"/>
            </a:pPr>
            <a:endParaRPr lang="cs-CZ" dirty="0" smtClean="0"/>
          </a:p>
          <a:p>
            <a:pPr marL="681037" indent="-571500">
              <a:buSzPct val="100000"/>
              <a:buFont typeface="+mj-lt"/>
              <a:buAutoNum type="romanUcPeriod"/>
            </a:pPr>
            <a:endParaRPr lang="cs-CZ" dirty="0"/>
          </a:p>
        </p:txBody>
      </p:sp>
      <p:sp>
        <p:nvSpPr>
          <p:cNvPr id="3" name="Nadpis 2"/>
          <p:cNvSpPr>
            <a:spLocks noGrp="1"/>
          </p:cNvSpPr>
          <p:nvPr>
            <p:ph type="title"/>
          </p:nvPr>
        </p:nvSpPr>
        <p:spPr/>
        <p:txBody>
          <a:bodyPr>
            <a:normAutofit/>
          </a:bodyPr>
          <a:lstStyle/>
          <a:p>
            <a:r>
              <a:rPr lang="cs-CZ" sz="4400" dirty="0" smtClean="0">
                <a:solidFill>
                  <a:schemeClr val="accent4">
                    <a:lumMod val="75000"/>
                  </a:schemeClr>
                </a:solidFill>
              </a:rPr>
              <a:t>Obsah</a:t>
            </a:r>
            <a:endParaRPr lang="cs-CZ" sz="4400" dirty="0">
              <a:solidFill>
                <a:schemeClr val="accent4">
                  <a:lumMod val="75000"/>
                </a:schemeClr>
              </a:solidFill>
            </a:endParaRPr>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a:t>
            </a:fld>
            <a:endParaRPr lang="cs-CZ" sz="2800" b="0" dirty="0">
              <a:solidFill>
                <a:schemeClr val="bg1"/>
              </a:solidFill>
            </a:endParaRPr>
          </a:p>
        </p:txBody>
      </p:sp>
    </p:spTree>
    <p:extLst>
      <p:ext uri="{BB962C8B-B14F-4D97-AF65-F5344CB8AC3E}">
        <p14:creationId xmlns:p14="http://schemas.microsoft.com/office/powerpoint/2010/main" val="203417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274638"/>
            <a:ext cx="8229600" cy="994122"/>
          </a:xfrm>
        </p:spPr>
        <p:txBody>
          <a:bodyPr>
            <a:normAutofit/>
          </a:bodyPr>
          <a:lstStyle/>
          <a:p>
            <a:pPr eaLnBrk="1" fontAlgn="auto" hangingPunct="1">
              <a:spcAft>
                <a:spcPts val="0"/>
              </a:spcAft>
              <a:defRPr/>
            </a:pPr>
            <a:r>
              <a:rPr lang="cs-CZ" sz="3200" dirty="0">
                <a:solidFill>
                  <a:schemeClr val="accent1">
                    <a:lumMod val="75000"/>
                  </a:schemeClr>
                </a:solidFill>
              </a:rPr>
              <a:t>Změny v sankčním systému 2/3</a:t>
            </a:r>
          </a:p>
        </p:txBody>
      </p:sp>
      <p:sp>
        <p:nvSpPr>
          <p:cNvPr id="8" name="Zástupný symbol obsahu 3"/>
          <p:cNvSpPr>
            <a:spLocks noGrp="1"/>
          </p:cNvSpPr>
          <p:nvPr>
            <p:ph idx="1"/>
          </p:nvPr>
        </p:nvSpPr>
        <p:spPr>
          <a:xfrm>
            <a:off x="539553" y="1268760"/>
            <a:ext cx="8064896" cy="4824536"/>
          </a:xfrm>
        </p:spPr>
        <p:txBody>
          <a:bodyPr>
            <a:normAutofit/>
          </a:bodyPr>
          <a:lstStyle/>
          <a:p>
            <a:pPr>
              <a:spcBef>
                <a:spcPts val="600"/>
              </a:spcBef>
              <a:defRPr/>
            </a:pPr>
            <a:r>
              <a:rPr lang="cs-CZ" sz="2800" dirty="0" smtClean="0"/>
              <a:t>zavedení samostatné </a:t>
            </a:r>
            <a:r>
              <a:rPr lang="cs-CZ" sz="2800" b="1" dirty="0" smtClean="0"/>
              <a:t>pokuty za nesplnění povinnosti nepeněžité povahy </a:t>
            </a:r>
            <a:r>
              <a:rPr lang="cs-CZ" sz="2400" dirty="0">
                <a:solidFill>
                  <a:schemeClr val="accent1">
                    <a:lumMod val="75000"/>
                  </a:schemeClr>
                </a:solidFill>
              </a:rPr>
              <a:t>(§ 247a)</a:t>
            </a:r>
          </a:p>
          <a:p>
            <a:pPr lvl="1">
              <a:spcBef>
                <a:spcPts val="600"/>
              </a:spcBef>
              <a:defRPr/>
            </a:pPr>
            <a:r>
              <a:rPr lang="cs-CZ" sz="2400" dirty="0" smtClean="0"/>
              <a:t>nesplnění registrační, ohlašovací nebo jiné oznamovací povinnosti </a:t>
            </a:r>
          </a:p>
          <a:p>
            <a:pPr lvl="1">
              <a:spcBef>
                <a:spcPts val="600"/>
              </a:spcBef>
              <a:defRPr/>
            </a:pPr>
            <a:r>
              <a:rPr lang="cs-CZ" sz="2400" dirty="0"/>
              <a:t>n</a:t>
            </a:r>
            <a:r>
              <a:rPr lang="cs-CZ" sz="2400" dirty="0" smtClean="0"/>
              <a:t>esplnění záznamní nebo </a:t>
            </a:r>
            <a:r>
              <a:rPr lang="cs-CZ" sz="2400" dirty="0"/>
              <a:t>jiné </a:t>
            </a:r>
            <a:r>
              <a:rPr lang="cs-CZ" sz="2400" dirty="0" smtClean="0"/>
              <a:t>evidenční povinnosti </a:t>
            </a:r>
          </a:p>
          <a:p>
            <a:pPr lvl="1">
              <a:spcBef>
                <a:spcPts val="600"/>
              </a:spcBef>
              <a:defRPr/>
            </a:pPr>
            <a:r>
              <a:rPr lang="cs-CZ" sz="2400" dirty="0" smtClean="0"/>
              <a:t>v obou případech</a:t>
            </a:r>
          </a:p>
          <a:p>
            <a:pPr lvl="2">
              <a:spcBef>
                <a:spcPts val="600"/>
              </a:spcBef>
              <a:defRPr/>
            </a:pPr>
            <a:r>
              <a:rPr lang="cs-CZ" sz="2200" dirty="0" smtClean="0"/>
              <a:t>jde o povinnost stanovenou zákonem nebo správcem daně</a:t>
            </a:r>
          </a:p>
          <a:p>
            <a:pPr lvl="2">
              <a:spcBef>
                <a:spcPts val="600"/>
              </a:spcBef>
              <a:defRPr/>
            </a:pPr>
            <a:r>
              <a:rPr lang="cs-CZ" sz="2200" dirty="0" smtClean="0"/>
              <a:t>výše 0 až </a:t>
            </a:r>
            <a:r>
              <a:rPr lang="cs-CZ" sz="2200" dirty="0"/>
              <a:t>500 000 Kč </a:t>
            </a:r>
          </a:p>
          <a:p>
            <a:pPr lvl="1">
              <a:spcBef>
                <a:spcPts val="600"/>
              </a:spcBef>
              <a:defRPr/>
            </a:pPr>
            <a:r>
              <a:rPr lang="cs-CZ" sz="2400" dirty="0" smtClean="0"/>
              <a:t>nesplnění povinnosti učinit podání vůči správci daně elektronicky</a:t>
            </a:r>
          </a:p>
          <a:p>
            <a:pPr lvl="1" eaLnBrk="1" hangingPunct="1">
              <a:spcBef>
                <a:spcPct val="30000"/>
              </a:spcBef>
            </a:pPr>
            <a:endParaRPr lang="cs-CZ" sz="2000" dirty="0">
              <a:solidFill>
                <a:schemeClr val="accent4">
                  <a:lumMod val="75000"/>
                </a:schemeClr>
              </a:solidFill>
            </a:endParaRPr>
          </a:p>
          <a:p>
            <a:pPr>
              <a:spcBef>
                <a:spcPct val="30000"/>
              </a:spcBef>
            </a:pPr>
            <a:endParaRPr lang="cs-CZ" sz="2800" dirty="0">
              <a:solidFill>
                <a:srgbClr val="333399"/>
              </a:solidFill>
            </a:endParaRPr>
          </a:p>
          <a:p>
            <a:pPr marL="457200" indent="-457200" eaLnBrk="1" hangingPunct="1">
              <a:buFont typeface="Arial" pitchFamily="34" charset="0"/>
              <a:buChar char="•"/>
              <a:defRPr/>
            </a:pPr>
            <a:endParaRPr lang="cs-CZ" sz="2400" dirty="0" smtClean="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20</a:t>
            </a:fld>
            <a:endParaRPr lang="cs-CZ" sz="2800" b="0" dirty="0">
              <a:solidFill>
                <a:schemeClr val="bg1"/>
              </a:solidFill>
            </a:endParaRPr>
          </a:p>
        </p:txBody>
      </p:sp>
    </p:spTree>
    <p:extLst>
      <p:ext uri="{BB962C8B-B14F-4D97-AF65-F5344CB8AC3E}">
        <p14:creationId xmlns:p14="http://schemas.microsoft.com/office/powerpoint/2010/main" val="13869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274638"/>
            <a:ext cx="8229600" cy="994122"/>
          </a:xfrm>
        </p:spPr>
        <p:txBody>
          <a:bodyPr>
            <a:normAutofit/>
          </a:bodyPr>
          <a:lstStyle/>
          <a:p>
            <a:pPr eaLnBrk="1" fontAlgn="auto" hangingPunct="1">
              <a:spcAft>
                <a:spcPts val="0"/>
              </a:spcAft>
              <a:defRPr/>
            </a:pPr>
            <a:r>
              <a:rPr lang="cs-CZ" sz="3200" dirty="0">
                <a:solidFill>
                  <a:schemeClr val="accent1">
                    <a:lumMod val="75000"/>
                  </a:schemeClr>
                </a:solidFill>
              </a:rPr>
              <a:t>Změny v sankčním systému 3/3</a:t>
            </a:r>
          </a:p>
        </p:txBody>
      </p:sp>
      <p:sp>
        <p:nvSpPr>
          <p:cNvPr id="8" name="Zástupný symbol obsahu 3"/>
          <p:cNvSpPr>
            <a:spLocks noGrp="1"/>
          </p:cNvSpPr>
          <p:nvPr>
            <p:ph idx="1"/>
          </p:nvPr>
        </p:nvSpPr>
        <p:spPr>
          <a:xfrm>
            <a:off x="539553" y="1268760"/>
            <a:ext cx="8064896" cy="4824536"/>
          </a:xfrm>
        </p:spPr>
        <p:txBody>
          <a:bodyPr>
            <a:normAutofit fontScale="85000" lnSpcReduction="10000"/>
          </a:bodyPr>
          <a:lstStyle/>
          <a:p>
            <a:pPr>
              <a:spcBef>
                <a:spcPts val="600"/>
              </a:spcBef>
              <a:defRPr/>
            </a:pPr>
            <a:r>
              <a:rPr lang="cs-CZ" sz="2800" dirty="0" smtClean="0"/>
              <a:t>pokuta za nesplnění </a:t>
            </a:r>
            <a:r>
              <a:rPr lang="cs-CZ" sz="2800" dirty="0"/>
              <a:t>povinnosti učinit </a:t>
            </a:r>
            <a:r>
              <a:rPr lang="cs-CZ" sz="2800" dirty="0" smtClean="0"/>
              <a:t>podání elektronicky</a:t>
            </a:r>
            <a:endParaRPr lang="cs-CZ" sz="2800" dirty="0"/>
          </a:p>
          <a:p>
            <a:pPr lvl="1">
              <a:spcBef>
                <a:spcPts val="600"/>
              </a:spcBef>
              <a:defRPr/>
            </a:pPr>
            <a:r>
              <a:rPr lang="cs-CZ" sz="2400" dirty="0" smtClean="0"/>
              <a:t>zákon musí stanovit povinnost podat dané podání elektronicky</a:t>
            </a:r>
          </a:p>
          <a:p>
            <a:pPr lvl="1">
              <a:spcBef>
                <a:spcPts val="600"/>
              </a:spcBef>
              <a:defRPr/>
            </a:pPr>
            <a:r>
              <a:rPr lang="cs-CZ" sz="2200" dirty="0" smtClean="0"/>
              <a:t>pokuta se uplatní bez ohledu na to, zda se aplikuje</a:t>
            </a:r>
            <a:r>
              <a:rPr lang="cs-CZ" sz="2200" dirty="0" smtClean="0">
                <a:solidFill>
                  <a:schemeClr val="accent1">
                    <a:lumMod val="75000"/>
                  </a:schemeClr>
                </a:solidFill>
              </a:rPr>
              <a:t> § 74 odst. 4</a:t>
            </a:r>
            <a:endParaRPr lang="cs-CZ" sz="2200" dirty="0">
              <a:solidFill>
                <a:schemeClr val="accent1">
                  <a:lumMod val="75000"/>
                </a:schemeClr>
              </a:solidFill>
            </a:endParaRPr>
          </a:p>
          <a:p>
            <a:pPr lvl="1">
              <a:spcBef>
                <a:spcPts val="600"/>
              </a:spcBef>
              <a:defRPr/>
            </a:pPr>
            <a:r>
              <a:rPr lang="cs-CZ" sz="2400" b="1" dirty="0" smtClean="0"/>
              <a:t>základní skutková podstata </a:t>
            </a:r>
            <a:r>
              <a:rPr lang="cs-CZ" sz="2400" dirty="0" smtClean="0"/>
              <a:t>– za každé nesplnění povinnosti pokuta ve výši 2000 Kč </a:t>
            </a:r>
          </a:p>
          <a:p>
            <a:pPr lvl="2">
              <a:spcBef>
                <a:spcPts val="600"/>
              </a:spcBef>
              <a:defRPr/>
            </a:pPr>
            <a:r>
              <a:rPr lang="cs-CZ" sz="2200" dirty="0" smtClean="0"/>
              <a:t>vzniká </a:t>
            </a:r>
            <a:r>
              <a:rPr lang="cs-CZ" sz="2200" i="1" dirty="0" smtClean="0"/>
              <a:t>ex lege</a:t>
            </a:r>
            <a:r>
              <a:rPr lang="cs-CZ" sz="2200" dirty="0" smtClean="0"/>
              <a:t>, správce daně rozhodne platebním výměrem</a:t>
            </a:r>
          </a:p>
          <a:p>
            <a:pPr lvl="2">
              <a:spcBef>
                <a:spcPts val="600"/>
              </a:spcBef>
              <a:defRPr/>
            </a:pPr>
            <a:r>
              <a:rPr lang="cs-CZ" sz="2200" dirty="0"/>
              <a:t>splatná do 30 dnů ode dne oznámení platebního </a:t>
            </a:r>
            <a:r>
              <a:rPr lang="cs-CZ" sz="2200" dirty="0" smtClean="0"/>
              <a:t>výměru </a:t>
            </a:r>
            <a:r>
              <a:rPr lang="cs-CZ" sz="1900" dirty="0" smtClean="0"/>
              <a:t>(tj. případné odvolání nemá odkladný účinek)</a:t>
            </a:r>
          </a:p>
          <a:p>
            <a:pPr lvl="1">
              <a:spcBef>
                <a:spcPts val="600"/>
              </a:spcBef>
              <a:defRPr/>
            </a:pPr>
            <a:r>
              <a:rPr lang="cs-CZ" sz="2400" b="1" dirty="0" smtClean="0"/>
              <a:t>kvalifikovaná skutková podstata </a:t>
            </a:r>
            <a:r>
              <a:rPr lang="cs-CZ" sz="2400" dirty="0"/>
              <a:t>– pokud daňový subjekt nesplněním povinnosti </a:t>
            </a:r>
            <a:r>
              <a:rPr lang="cs-CZ" sz="2400" dirty="0" smtClean="0"/>
              <a:t>závažně </a:t>
            </a:r>
            <a:r>
              <a:rPr lang="cs-CZ" sz="2400" dirty="0"/>
              <a:t>ztěžuje správu </a:t>
            </a:r>
            <a:r>
              <a:rPr lang="cs-CZ" sz="2400" dirty="0" smtClean="0"/>
              <a:t>daní – výše až do 50 000 Kč</a:t>
            </a:r>
          </a:p>
          <a:p>
            <a:pPr lvl="2">
              <a:spcBef>
                <a:spcPts val="600"/>
              </a:spcBef>
              <a:defRPr/>
            </a:pPr>
            <a:r>
              <a:rPr lang="cs-CZ" sz="2200" dirty="0" smtClean="0"/>
              <a:t>správce daně uloží rozhodnutím</a:t>
            </a:r>
          </a:p>
          <a:p>
            <a:pPr lvl="2">
              <a:spcBef>
                <a:spcPts val="600"/>
              </a:spcBef>
              <a:defRPr/>
            </a:pPr>
            <a:r>
              <a:rPr lang="cs-CZ" sz="2200" dirty="0"/>
              <a:t>splatná do 15 dnů ode dne právní moci </a:t>
            </a:r>
            <a:r>
              <a:rPr lang="cs-CZ" sz="2200" dirty="0" smtClean="0"/>
              <a:t>rozhodnutí </a:t>
            </a:r>
            <a:r>
              <a:rPr lang="cs-CZ" sz="1900" dirty="0" smtClean="0"/>
              <a:t>(</a:t>
            </a:r>
            <a:r>
              <a:rPr lang="cs-CZ" sz="1900" dirty="0"/>
              <a:t>tj. případné odvolání </a:t>
            </a:r>
            <a:r>
              <a:rPr lang="cs-CZ" sz="1900" dirty="0" smtClean="0"/>
              <a:t>má </a:t>
            </a:r>
            <a:r>
              <a:rPr lang="cs-CZ" sz="1900" dirty="0"/>
              <a:t>odkladný </a:t>
            </a:r>
            <a:r>
              <a:rPr lang="cs-CZ" sz="1900" dirty="0" smtClean="0"/>
              <a:t>účinek prodloužený o 15 dnů)</a:t>
            </a:r>
            <a:endParaRPr lang="cs-CZ" sz="1900" dirty="0"/>
          </a:p>
          <a:p>
            <a:pPr lvl="1">
              <a:spcBef>
                <a:spcPts val="600"/>
              </a:spcBef>
              <a:defRPr/>
            </a:pPr>
            <a:endParaRPr lang="cs-CZ" sz="2400" dirty="0"/>
          </a:p>
          <a:p>
            <a:pPr lvl="1" eaLnBrk="1" hangingPunct="1">
              <a:spcBef>
                <a:spcPct val="30000"/>
              </a:spcBef>
            </a:pPr>
            <a:endParaRPr lang="cs-CZ" sz="2000" dirty="0">
              <a:solidFill>
                <a:schemeClr val="accent4">
                  <a:lumMod val="75000"/>
                </a:schemeClr>
              </a:solidFill>
            </a:endParaRPr>
          </a:p>
          <a:p>
            <a:pPr>
              <a:spcBef>
                <a:spcPct val="30000"/>
              </a:spcBef>
            </a:pPr>
            <a:endParaRPr lang="cs-CZ" sz="2800" dirty="0">
              <a:solidFill>
                <a:srgbClr val="333399"/>
              </a:solidFill>
            </a:endParaRPr>
          </a:p>
          <a:p>
            <a:pPr marL="457200" indent="-457200" eaLnBrk="1" hangingPunct="1">
              <a:buFont typeface="Arial" pitchFamily="34" charset="0"/>
              <a:buChar char="•"/>
              <a:defRPr/>
            </a:pPr>
            <a:endParaRPr lang="cs-CZ" sz="2400" dirty="0" smtClean="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21</a:t>
            </a:fld>
            <a:endParaRPr lang="cs-CZ" sz="2800" b="0" dirty="0">
              <a:solidFill>
                <a:schemeClr val="bg1"/>
              </a:solidFill>
            </a:endParaRPr>
          </a:p>
        </p:txBody>
      </p:sp>
    </p:spTree>
    <p:extLst>
      <p:ext uri="{BB962C8B-B14F-4D97-AF65-F5344CB8AC3E}">
        <p14:creationId xmlns:p14="http://schemas.microsoft.com/office/powerpoint/2010/main" val="210406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000" dirty="0"/>
              <a:t>§ 247a</a:t>
            </a:r>
          </a:p>
          <a:p>
            <a:pPr marL="109537" indent="0" algn="ctr">
              <a:buNone/>
            </a:pPr>
            <a:r>
              <a:rPr lang="cs-CZ" sz="2000" b="1" dirty="0"/>
              <a:t>Pokuta za nesplnění povinnosti nepeněžité povahy</a:t>
            </a:r>
            <a:endParaRPr lang="cs-CZ" sz="2000" dirty="0"/>
          </a:p>
          <a:p>
            <a:pPr marL="109537" lvl="0" indent="0" algn="just">
              <a:buNone/>
            </a:pPr>
            <a:r>
              <a:rPr lang="cs-CZ" sz="1800" dirty="0" smtClean="0"/>
              <a:t>(1) </a:t>
            </a:r>
            <a:r>
              <a:rPr lang="cs-CZ" sz="1800" dirty="0"/>
              <a:t>Pokutu do 500 000 Kč může správce daně uložit tomu, kdo</a:t>
            </a:r>
            <a:r>
              <a:rPr lang="cs-CZ" sz="1800" dirty="0" smtClean="0"/>
              <a:t> </a:t>
            </a:r>
          </a:p>
          <a:p>
            <a:pPr marL="392113" lvl="1" indent="0" algn="just">
              <a:buNone/>
            </a:pPr>
            <a:r>
              <a:rPr lang="cs-CZ" sz="1800" dirty="0" smtClean="0"/>
              <a:t>a) </a:t>
            </a:r>
            <a:r>
              <a:rPr lang="cs-CZ" sz="1800" dirty="0"/>
              <a:t>nesplní registrační, ohlašovací nebo jinou oznamovací povinnost stanovenou daňovým zákonem nebo správcem daně, nebo</a:t>
            </a:r>
            <a:endParaRPr lang="cs-CZ" sz="1800" dirty="0" smtClean="0"/>
          </a:p>
          <a:p>
            <a:pPr marL="392113" lvl="1" indent="0" algn="just">
              <a:buNone/>
            </a:pPr>
            <a:r>
              <a:rPr lang="cs-CZ" sz="1800" dirty="0" smtClean="0"/>
              <a:t>b) </a:t>
            </a:r>
            <a:r>
              <a:rPr lang="cs-CZ" sz="1800" dirty="0"/>
              <a:t>nesplní záznamní nebo jinou evidenční povinnost stanovenou daňovým zákonem nebo správcem </a:t>
            </a:r>
            <a:r>
              <a:rPr lang="cs-CZ" sz="1800" dirty="0" smtClean="0"/>
              <a:t>daně.</a:t>
            </a:r>
          </a:p>
          <a:p>
            <a:pPr marL="109537" lvl="0" indent="0" algn="just">
              <a:buNone/>
            </a:pPr>
            <a:r>
              <a:rPr lang="cs-CZ" sz="1800" dirty="0" smtClean="0"/>
              <a:t>(</a:t>
            </a:r>
            <a:r>
              <a:rPr lang="cs-CZ" sz="1800" dirty="0"/>
              <a:t>2) Daňovému subjektu vzniká povinnost uhradit pokutu ve výši 2 000 Kč, pokud učinil podání podle § 72 odst. 1 jinak než elektronicky, ačkoliv byl povinen jej učinit elektronicky.</a:t>
            </a:r>
            <a:endParaRPr lang="cs-CZ" sz="1800" u="sng" dirty="0"/>
          </a:p>
          <a:p>
            <a:pPr marL="109537" lvl="0" indent="0" algn="just">
              <a:buNone/>
            </a:pPr>
            <a:r>
              <a:rPr lang="cs-CZ" sz="1800" dirty="0"/>
              <a:t>(3) O povinnosti platit pokutu podle odstavce 2 rozhodne správce daně platebním výměrem a současně ji předepíše do evidence daní. Pokuta je splatná do 30 dnů ode dne oznámení platebního výměru</a:t>
            </a:r>
            <a:r>
              <a:rPr lang="cs-CZ" sz="1800" dirty="0" smtClean="0"/>
              <a:t>.</a:t>
            </a:r>
          </a:p>
          <a:p>
            <a:pPr marL="109537" lvl="0" indent="0" algn="just">
              <a:buNone/>
            </a:pPr>
            <a:r>
              <a:rPr lang="cs-CZ" sz="1800" dirty="0" smtClean="0"/>
              <a:t>(4) Správce </a:t>
            </a:r>
            <a:r>
              <a:rPr lang="cs-CZ" sz="1800" dirty="0"/>
              <a:t>daně může namísto pokuty podle odstavce 2 uložit pokutu do </a:t>
            </a:r>
            <a:r>
              <a:rPr lang="cs-CZ" sz="1800" dirty="0" smtClean="0"/>
              <a:t/>
            </a:r>
            <a:br>
              <a:rPr lang="cs-CZ" sz="1800" dirty="0" smtClean="0"/>
            </a:br>
            <a:r>
              <a:rPr lang="cs-CZ" sz="1800" dirty="0" smtClean="0"/>
              <a:t>50 000 </a:t>
            </a:r>
            <a:r>
              <a:rPr lang="cs-CZ" sz="1800" dirty="0"/>
              <a:t>Kč, pokud daňový subjekt nesplněním povinnosti učinit podání elektronicky závažně ztěžuje správu daní</a:t>
            </a:r>
            <a:r>
              <a:rPr lang="cs-CZ" sz="1800" dirty="0" smtClean="0"/>
              <a:t>.</a:t>
            </a:r>
          </a:p>
          <a:p>
            <a:pPr marL="109537" lvl="0" indent="0" algn="just">
              <a:buNone/>
            </a:pPr>
            <a:r>
              <a:rPr lang="cs-CZ" sz="1800" dirty="0" smtClean="0"/>
              <a:t>(</a:t>
            </a:r>
            <a:r>
              <a:rPr lang="cs-CZ" sz="1800" dirty="0"/>
              <a:t>5) Pokutu lze uložit nebo rozhodnout o povinnosti ji platit, nejpozději do 3 let ode dne, ve kterém došlo k porušení povinnosti.</a:t>
            </a:r>
          </a:p>
          <a:p>
            <a:pPr marL="180000" lvl="1" indent="0" eaLnBrk="1" hangingPunct="1">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22</a:t>
            </a:fld>
            <a:endParaRPr lang="cs-CZ" sz="2800" b="0" dirty="0">
              <a:solidFill>
                <a:schemeClr val="bg1"/>
              </a:solidFill>
            </a:endParaRPr>
          </a:p>
        </p:txBody>
      </p:sp>
    </p:spTree>
    <p:extLst>
      <p:ext uri="{BB962C8B-B14F-4D97-AF65-F5344CB8AC3E}">
        <p14:creationId xmlns:p14="http://schemas.microsoft.com/office/powerpoint/2010/main" val="3053700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1"/>
          <p:cNvSpPr>
            <a:spLocks noGrp="1"/>
          </p:cNvSpPr>
          <p:nvPr>
            <p:ph idx="1"/>
          </p:nvPr>
        </p:nvSpPr>
        <p:spPr>
          <a:xfrm>
            <a:off x="438947" y="1340768"/>
            <a:ext cx="8229600" cy="4392488"/>
          </a:xfrm>
        </p:spPr>
        <p:txBody>
          <a:bodyPr/>
          <a:lstStyle/>
          <a:p>
            <a:r>
              <a:rPr lang="cs-CZ" altLang="cs-CZ" sz="2000" dirty="0" smtClean="0"/>
              <a:t>na základě poslaneckého pozměňovacího návrhu doplněn </a:t>
            </a:r>
            <a:r>
              <a:rPr lang="cs-CZ" altLang="cs-CZ" sz="2000" dirty="0" smtClean="0">
                <a:solidFill>
                  <a:schemeClr val="accent1">
                    <a:lumMod val="75000"/>
                  </a:schemeClr>
                </a:solidFill>
              </a:rPr>
              <a:t>§ 254a</a:t>
            </a:r>
          </a:p>
          <a:p>
            <a:r>
              <a:rPr lang="cs-CZ" altLang="cs-CZ" sz="2000" dirty="0" smtClean="0"/>
              <a:t>reakce na probíhající diskusi </a:t>
            </a:r>
          </a:p>
          <a:p>
            <a:r>
              <a:rPr lang="cs-CZ" altLang="cs-CZ" sz="2000" dirty="0" smtClean="0"/>
              <a:t>snaha </a:t>
            </a:r>
            <a:r>
              <a:rPr lang="cs-CZ" altLang="cs-CZ" sz="2000" dirty="0"/>
              <a:t>kompenzovat zadržení daňového odpočtu správcem daně v důsledku nepřiměřené délky postupu k odstranění </a:t>
            </a:r>
            <a:r>
              <a:rPr lang="cs-CZ" altLang="cs-CZ" sz="2000" dirty="0" smtClean="0"/>
              <a:t>pochybností</a:t>
            </a:r>
          </a:p>
          <a:p>
            <a:r>
              <a:rPr lang="cs-CZ" altLang="cs-CZ" sz="2000" dirty="0" smtClean="0"/>
              <a:t>limity pro určení charakteru úroku a jeho výše</a:t>
            </a:r>
          </a:p>
          <a:p>
            <a:pPr lvl="1"/>
            <a:r>
              <a:rPr lang="cs-CZ" altLang="cs-CZ" sz="1600" dirty="0" smtClean="0"/>
              <a:t>nejde o sankci za pochybení správce daně</a:t>
            </a:r>
          </a:p>
          <a:p>
            <a:pPr lvl="1"/>
            <a:r>
              <a:rPr lang="cs-CZ" altLang="cs-CZ" sz="1600" dirty="0" smtClean="0"/>
              <a:t>nemá vytvářet motivaci pro cílené zhodnocení peněz</a:t>
            </a:r>
          </a:p>
          <a:p>
            <a:pPr lvl="1"/>
            <a:r>
              <a:rPr lang="cs-CZ" altLang="cs-CZ" sz="1600" dirty="0" smtClean="0"/>
              <a:t>nejde o náhradu ušlého zisku, nýbrž rozumnou kompenzaci inflace</a:t>
            </a:r>
          </a:p>
          <a:p>
            <a:r>
              <a:rPr lang="cs-CZ" altLang="cs-CZ" sz="2000" dirty="0" smtClean="0"/>
              <a:t>nevztahuje </a:t>
            </a:r>
            <a:r>
              <a:rPr lang="cs-CZ" altLang="cs-CZ" sz="2000" dirty="0"/>
              <a:t>se na zadržení daňového odpočtu správcem daně v důsledku daňové kontroly </a:t>
            </a:r>
            <a:endParaRPr lang="cs-CZ" altLang="cs-CZ" sz="2000" dirty="0" smtClean="0"/>
          </a:p>
          <a:p>
            <a:pPr lvl="1"/>
            <a:r>
              <a:rPr lang="cs-CZ" altLang="cs-CZ" sz="1600" dirty="0" smtClean="0"/>
              <a:t>akcentován rozdíl mezi oběma postupy: </a:t>
            </a:r>
          </a:p>
          <a:p>
            <a:pPr lvl="2"/>
            <a:r>
              <a:rPr lang="cs-CZ" altLang="cs-CZ" sz="1600" b="1" dirty="0" smtClean="0"/>
              <a:t>POP</a:t>
            </a:r>
            <a:r>
              <a:rPr lang="cs-CZ" altLang="cs-CZ" sz="1600" dirty="0" smtClean="0"/>
              <a:t> – konkrétní, rychlý, předem vymezený postup, omezená lhůta pro zahájení v případě daňového odpočtu </a:t>
            </a:r>
            <a:r>
              <a:rPr lang="cs-CZ" altLang="cs-CZ" sz="1600" dirty="0" smtClean="0">
                <a:solidFill>
                  <a:schemeClr val="accent1">
                    <a:lumMod val="75000"/>
                  </a:schemeClr>
                </a:solidFill>
              </a:rPr>
              <a:t>(§ 89 odst. 4)</a:t>
            </a:r>
          </a:p>
          <a:p>
            <a:pPr lvl="2"/>
            <a:r>
              <a:rPr lang="cs-CZ" altLang="cs-CZ" sz="1600" b="1" dirty="0" smtClean="0"/>
              <a:t>DK</a:t>
            </a:r>
            <a:r>
              <a:rPr lang="cs-CZ" altLang="cs-CZ" sz="1600" dirty="0" smtClean="0"/>
              <a:t> – komplexnější, rozsáhlejší postup, jehož předmět a rozsah lze v průběhu rozšiřovat, větší prostor pro obstrukce </a:t>
            </a:r>
            <a:endParaRPr lang="cs-CZ" altLang="cs-CZ" sz="2400" dirty="0" smtClean="0"/>
          </a:p>
          <a:p>
            <a:pPr lvl="1"/>
            <a:endParaRPr lang="cs-CZ" altLang="cs-CZ" sz="1600" dirty="0"/>
          </a:p>
          <a:p>
            <a:pPr lvl="1"/>
            <a:endParaRPr lang="cs-CZ" sz="1800" dirty="0">
              <a:solidFill>
                <a:schemeClr val="accent1">
                  <a:lumMod val="75000"/>
                </a:schemeClr>
              </a:solidFill>
            </a:endParaRPr>
          </a:p>
          <a:p>
            <a:pPr lvl="1"/>
            <a:endParaRPr lang="cs-CZ" sz="24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23</a:t>
            </a:fld>
            <a:endParaRPr lang="cs-CZ" sz="2800" b="0" dirty="0">
              <a:solidFill>
                <a:schemeClr val="bg1"/>
              </a:solidFill>
            </a:endParaRPr>
          </a:p>
        </p:txBody>
      </p:sp>
      <p:sp>
        <p:nvSpPr>
          <p:cNvPr id="7" name="Nadpis 2"/>
          <p:cNvSpPr>
            <a:spLocks noGrp="1"/>
          </p:cNvSpPr>
          <p:nvPr>
            <p:ph type="title"/>
          </p:nvPr>
        </p:nvSpPr>
        <p:spPr>
          <a:xfrm>
            <a:off x="467544" y="188640"/>
            <a:ext cx="8280920" cy="1080120"/>
          </a:xfrm>
        </p:spPr>
        <p:txBody>
          <a:bodyPr>
            <a:noAutofit/>
          </a:bodyPr>
          <a:lstStyle/>
          <a:p>
            <a:pPr eaLnBrk="1" fontAlgn="auto" hangingPunct="1">
              <a:spcAft>
                <a:spcPts val="0"/>
              </a:spcAft>
              <a:defRPr/>
            </a:pPr>
            <a:r>
              <a:rPr lang="cs-CZ" sz="3200" dirty="0" smtClean="0">
                <a:solidFill>
                  <a:schemeClr val="accent1">
                    <a:lumMod val="75000"/>
                  </a:schemeClr>
                </a:solidFill>
              </a:rPr>
              <a:t>Úrok z daňového odpočtu</a:t>
            </a:r>
            <a:endParaRPr lang="cs-CZ" sz="3200" dirty="0">
              <a:solidFill>
                <a:schemeClr val="accent1">
                  <a:lumMod val="75000"/>
                </a:schemeClr>
              </a:solidFill>
            </a:endParaRPr>
          </a:p>
        </p:txBody>
      </p:sp>
    </p:spTree>
    <p:extLst>
      <p:ext uri="{BB962C8B-B14F-4D97-AF65-F5344CB8AC3E}">
        <p14:creationId xmlns:p14="http://schemas.microsoft.com/office/powerpoint/2010/main" val="350959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000" dirty="0"/>
              <a:t>§ </a:t>
            </a:r>
            <a:r>
              <a:rPr lang="cs-CZ" sz="2000" dirty="0" smtClean="0"/>
              <a:t>254a</a:t>
            </a:r>
            <a:endParaRPr lang="cs-CZ" sz="2000" dirty="0"/>
          </a:p>
          <a:p>
            <a:pPr marL="109537" indent="0" algn="ctr">
              <a:buNone/>
            </a:pPr>
            <a:r>
              <a:rPr lang="cs-CZ" sz="2000" b="1" dirty="0" smtClean="0"/>
              <a:t>Úrok z daňového odpočtu</a:t>
            </a:r>
            <a:r>
              <a:rPr lang="pl-PL" sz="2000" b="1" dirty="0" smtClean="0"/>
              <a:t> </a:t>
            </a:r>
          </a:p>
          <a:p>
            <a:pPr marL="109537" lvl="1" indent="0" algn="just">
              <a:spcBef>
                <a:spcPts val="400"/>
              </a:spcBef>
              <a:buSzPct val="68000"/>
              <a:buNone/>
            </a:pPr>
            <a:r>
              <a:rPr lang="cs-CZ" sz="1500" dirty="0" smtClean="0"/>
              <a:t>(1) V</a:t>
            </a:r>
            <a:r>
              <a:rPr lang="cs-CZ" sz="1500" dirty="0"/>
              <a:t> případě, že </a:t>
            </a:r>
            <a:r>
              <a:rPr lang="cs-CZ" sz="1500" b="1" dirty="0"/>
              <a:t>postup k odstranění pochybností </a:t>
            </a:r>
            <a:r>
              <a:rPr lang="cs-CZ" sz="1500" dirty="0"/>
              <a:t>vztahující se k řádnému daňovému tvrzení nebo dodatečnému daňovému tvrzení, ze kterého vyplývá, že daňovému subjektu má vzniknout daňový odpočet, </a:t>
            </a:r>
            <a:r>
              <a:rPr lang="cs-CZ" sz="1500" b="1" dirty="0"/>
              <a:t>trvá déle než 5 měsíců</a:t>
            </a:r>
            <a:r>
              <a:rPr lang="cs-CZ" sz="1500" dirty="0"/>
              <a:t>, náleží daňovému subjektu úrok z daňového odpočtu stanoveného správcem daně. </a:t>
            </a:r>
          </a:p>
          <a:p>
            <a:pPr marL="109537" lvl="1" indent="0" algn="just">
              <a:spcBef>
                <a:spcPts val="400"/>
              </a:spcBef>
              <a:buSzPct val="68000"/>
              <a:buNone/>
            </a:pPr>
            <a:r>
              <a:rPr lang="cs-CZ" sz="1500" dirty="0" smtClean="0"/>
              <a:t>(2) Úrok </a:t>
            </a:r>
            <a:r>
              <a:rPr lang="cs-CZ" sz="1500" dirty="0"/>
              <a:t>z daňového odpočtu daňovému subjektu náleží ode dne následujícího po uplynutí 5 měsíců ode dne zahájení postupu k odstranění pochybností, který trvá déle než 5 měsíců, do dne vrácení daňového odpočtu nebo jeho použití na úhradu nedoplatku, nejpozději však do uplynutí lhůty pro jeho vrácení.</a:t>
            </a:r>
          </a:p>
          <a:p>
            <a:pPr marL="109537" lvl="1" indent="0" algn="just">
              <a:spcBef>
                <a:spcPts val="400"/>
              </a:spcBef>
              <a:buSzPct val="68000"/>
              <a:buNone/>
            </a:pPr>
            <a:r>
              <a:rPr lang="cs-CZ" sz="1500" dirty="0" smtClean="0"/>
              <a:t>(3) Úrok </a:t>
            </a:r>
            <a:r>
              <a:rPr lang="cs-CZ" sz="1500" dirty="0"/>
              <a:t>z daňového odpočtu odpovídá </a:t>
            </a:r>
            <a:r>
              <a:rPr lang="cs-CZ" sz="1500" b="1" dirty="0"/>
              <a:t>ročně výši </a:t>
            </a:r>
            <a:r>
              <a:rPr lang="cs-CZ" sz="1500" b="1" dirty="0" err="1"/>
              <a:t>repo</a:t>
            </a:r>
            <a:r>
              <a:rPr lang="cs-CZ" sz="1500" b="1" dirty="0"/>
              <a:t> sazby </a:t>
            </a:r>
            <a:r>
              <a:rPr lang="cs-CZ" sz="1500" dirty="0"/>
              <a:t>stanovené Českou národní bankou, </a:t>
            </a:r>
            <a:r>
              <a:rPr lang="cs-CZ" sz="1500" b="1" dirty="0"/>
              <a:t>zvýšené o 1 procentní bod</a:t>
            </a:r>
            <a:r>
              <a:rPr lang="cs-CZ" sz="1500" dirty="0"/>
              <a:t>, platné pro první den příslušného kalendářního pololetí.</a:t>
            </a:r>
          </a:p>
          <a:p>
            <a:pPr marL="109537" lvl="1" indent="0" algn="just">
              <a:spcBef>
                <a:spcPts val="400"/>
              </a:spcBef>
              <a:buSzPct val="68000"/>
              <a:buNone/>
            </a:pPr>
            <a:r>
              <a:rPr lang="cs-CZ" sz="1500" dirty="0" smtClean="0"/>
              <a:t>(4) Správce </a:t>
            </a:r>
            <a:r>
              <a:rPr lang="cs-CZ" sz="1500" dirty="0"/>
              <a:t>daně předepíše úrok z daňového odpočtu na osobní daňový účet do 15 dnů ode dne oznámení rozhodnutí o stanovení daňového odpočtu. Vznikne-li tak vratitelný přeplatek, vrátí jej současně s vrácením daňového odpočtu.</a:t>
            </a:r>
          </a:p>
          <a:p>
            <a:pPr marL="109537" lvl="1" indent="0" algn="just">
              <a:spcBef>
                <a:spcPts val="400"/>
              </a:spcBef>
              <a:buSzPct val="68000"/>
              <a:buNone/>
            </a:pPr>
            <a:r>
              <a:rPr lang="cs-CZ" sz="1500" dirty="0" smtClean="0"/>
              <a:t>(5) Proti </a:t>
            </a:r>
            <a:r>
              <a:rPr lang="cs-CZ" sz="1500" dirty="0"/>
              <a:t>postupu správce daně podle odstavců 1 až 4 je daňový subjekt oprávněn uplatnit </a:t>
            </a:r>
            <a:r>
              <a:rPr lang="cs-CZ" sz="1500" b="1" dirty="0"/>
              <a:t>námitku </a:t>
            </a:r>
            <a:r>
              <a:rPr lang="cs-CZ" sz="1500" dirty="0"/>
              <a:t>podle § 159; proti rozhodnutí o této námitce se lze odvolat.</a:t>
            </a:r>
          </a:p>
          <a:p>
            <a:pPr marL="109537" lvl="1" indent="0" algn="just">
              <a:spcBef>
                <a:spcPts val="400"/>
              </a:spcBef>
              <a:buSzPct val="68000"/>
              <a:buNone/>
            </a:pPr>
            <a:r>
              <a:rPr lang="cs-CZ" sz="1500" dirty="0" smtClean="0"/>
              <a:t>(6) Úrok </a:t>
            </a:r>
            <a:r>
              <a:rPr lang="cs-CZ" sz="1500" dirty="0"/>
              <a:t>přiznaný podle tohoto ustanovení se započítává na přiznanou náhradu škody nebo přiznané zadostiučinění za vzniklou nemajetkovou újmu způsobenou daňovému subjektu nezákonným rozhodnutím nebo nesprávným úředním postupem správce daně.</a:t>
            </a:r>
          </a:p>
          <a:p>
            <a:pPr marL="109537" lvl="1" indent="0" algn="just">
              <a:spcBef>
                <a:spcPts val="400"/>
              </a:spcBef>
              <a:buSzPct val="68000"/>
              <a:buNone/>
            </a:pPr>
            <a:endParaRPr lang="cs-CZ" sz="1800" dirty="0"/>
          </a:p>
          <a:p>
            <a:pPr marL="109537" lvl="1" indent="0" algn="just">
              <a:spcBef>
                <a:spcPts val="400"/>
              </a:spcBef>
              <a:buSzPct val="68000"/>
              <a:buNone/>
            </a:pPr>
            <a:endParaRPr lang="cs-CZ" sz="1800" dirty="0"/>
          </a:p>
          <a:p>
            <a:pPr marL="109537" lvl="1" indent="0" algn="just">
              <a:spcBef>
                <a:spcPts val="400"/>
              </a:spcBef>
              <a:buSzPct val="68000"/>
              <a:buNone/>
            </a:pPr>
            <a:endParaRPr lang="cs-CZ" sz="1800" dirty="0"/>
          </a:p>
          <a:p>
            <a:pPr marL="109537" lvl="1" indent="0" algn="just">
              <a:spcBef>
                <a:spcPts val="400"/>
              </a:spcBef>
              <a:buSzPct val="6800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24</a:t>
            </a:fld>
            <a:endParaRPr lang="cs-CZ" sz="2800" b="0" dirty="0">
              <a:solidFill>
                <a:schemeClr val="bg1"/>
              </a:solidFill>
            </a:endParaRPr>
          </a:p>
        </p:txBody>
      </p:sp>
    </p:spTree>
    <p:extLst>
      <p:ext uri="{BB962C8B-B14F-4D97-AF65-F5344CB8AC3E}">
        <p14:creationId xmlns:p14="http://schemas.microsoft.com/office/powerpoint/2010/main" val="388766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400" dirty="0" smtClean="0"/>
              <a:t>Čl. VII</a:t>
            </a:r>
          </a:p>
          <a:p>
            <a:pPr marL="109537" indent="0" algn="ctr">
              <a:buNone/>
            </a:pPr>
            <a:r>
              <a:rPr lang="cs-CZ" sz="2400" b="1" dirty="0" smtClean="0"/>
              <a:t>Přechodná ustanovení</a:t>
            </a:r>
            <a:r>
              <a:rPr lang="pl-PL" sz="2400" b="1" dirty="0" smtClean="0"/>
              <a:t> </a:t>
            </a:r>
          </a:p>
          <a:p>
            <a:pPr marL="109537" lvl="1" indent="0" algn="just">
              <a:spcBef>
                <a:spcPts val="400"/>
              </a:spcBef>
              <a:buSzPct val="68000"/>
              <a:buNone/>
            </a:pPr>
            <a:r>
              <a:rPr lang="cs-CZ" sz="1800" dirty="0" smtClean="0"/>
              <a:t>(…)</a:t>
            </a:r>
          </a:p>
          <a:p>
            <a:pPr marL="109537" lvl="1" indent="0" algn="just">
              <a:spcBef>
                <a:spcPts val="400"/>
              </a:spcBef>
              <a:buSzPct val="68000"/>
              <a:buNone/>
            </a:pPr>
            <a:r>
              <a:rPr lang="cs-CZ" sz="2400" dirty="0" smtClean="0"/>
              <a:t>6. </a:t>
            </a:r>
            <a:r>
              <a:rPr lang="cs-CZ" sz="2400" dirty="0"/>
              <a:t>Byl-li postup k odstranění pochybností zahájen přede dnem nabytí účinnosti tohoto zákona, považuje se takový postup pro účely § 254a zákona č. 280/2009 Sb. za zahájený dnem nabytí účinnosti tohoto zákona.</a:t>
            </a:r>
          </a:p>
          <a:p>
            <a:pPr marL="109537" lvl="1" indent="0">
              <a:spcBef>
                <a:spcPts val="400"/>
              </a:spcBef>
              <a:buSzPct val="6800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25</a:t>
            </a:fld>
            <a:endParaRPr lang="cs-CZ" sz="2800" b="0" dirty="0">
              <a:solidFill>
                <a:schemeClr val="bg1"/>
              </a:solidFill>
            </a:endParaRPr>
          </a:p>
        </p:txBody>
      </p:sp>
    </p:spTree>
    <p:extLst>
      <p:ext uri="{BB962C8B-B14F-4D97-AF65-F5344CB8AC3E}">
        <p14:creationId xmlns:p14="http://schemas.microsoft.com/office/powerpoint/2010/main" val="403122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1"/>
          <p:cNvSpPr>
            <a:spLocks noGrp="1"/>
          </p:cNvSpPr>
          <p:nvPr>
            <p:ph idx="1"/>
          </p:nvPr>
        </p:nvSpPr>
        <p:spPr>
          <a:xfrm>
            <a:off x="395536" y="1340768"/>
            <a:ext cx="8352928" cy="4392488"/>
          </a:xfrm>
        </p:spPr>
        <p:txBody>
          <a:bodyPr/>
          <a:lstStyle/>
          <a:p>
            <a:r>
              <a:rPr lang="cs-CZ" altLang="cs-CZ" sz="2000" dirty="0" smtClean="0"/>
              <a:t>individuální </a:t>
            </a:r>
            <a:r>
              <a:rPr lang="cs-CZ" altLang="cs-CZ" sz="2000" b="1" dirty="0" smtClean="0"/>
              <a:t>prominutí příslušenství daně </a:t>
            </a:r>
            <a:r>
              <a:rPr lang="cs-CZ" altLang="cs-CZ" sz="2000" dirty="0">
                <a:solidFill>
                  <a:schemeClr val="accent1">
                    <a:lumMod val="75000"/>
                  </a:schemeClr>
                </a:solidFill>
              </a:rPr>
              <a:t>(nové § 259a </a:t>
            </a:r>
            <a:r>
              <a:rPr lang="cs-CZ" altLang="cs-CZ" sz="2000" dirty="0" smtClean="0">
                <a:solidFill>
                  <a:schemeClr val="accent1">
                    <a:lumMod val="75000"/>
                  </a:schemeClr>
                </a:solidFill>
              </a:rPr>
              <a:t>až 259c)</a:t>
            </a:r>
            <a:r>
              <a:rPr lang="cs-CZ" altLang="cs-CZ" sz="2000" dirty="0" smtClean="0"/>
              <a:t> </a:t>
            </a:r>
          </a:p>
          <a:p>
            <a:pPr lvl="1"/>
            <a:r>
              <a:rPr lang="cs-CZ" altLang="cs-CZ" sz="1800" dirty="0" smtClean="0"/>
              <a:t>vztaženo pouze na vybraná příslušenství – penále, úrok z prodlení a úrok z posečkané částky</a:t>
            </a:r>
          </a:p>
          <a:p>
            <a:pPr lvl="1"/>
            <a:r>
              <a:rPr lang="cs-CZ" altLang="cs-CZ" sz="1800" dirty="0"/>
              <a:t>nevztahuje se zejména na pokutu za opožděné tvrzení daně a pokutu za nesplnění povinnosti nepeněžité povahy uloženou za porušení povinnosti činit podání elektronicky v paušální výši 2000 Kč</a:t>
            </a:r>
          </a:p>
          <a:p>
            <a:pPr lvl="1"/>
            <a:r>
              <a:rPr lang="cs-CZ" altLang="cs-CZ" sz="1800" dirty="0"/>
              <a:t>rozhoduje správce daně prvního stupně (FÚ, CÚ)</a:t>
            </a:r>
          </a:p>
          <a:p>
            <a:pPr lvl="1"/>
            <a:r>
              <a:rPr lang="cs-CZ" altLang="cs-CZ" sz="1800" dirty="0" smtClean="0"/>
              <a:t>zachováno pravidlo vylučující uplatnění opravných prostředků</a:t>
            </a:r>
            <a:endParaRPr lang="cs-CZ" altLang="cs-CZ" sz="1800" dirty="0"/>
          </a:p>
          <a:p>
            <a:pPr lvl="1"/>
            <a:r>
              <a:rPr lang="cs-CZ" altLang="cs-CZ" sz="1800" dirty="0"/>
              <a:t>možnost soudního </a:t>
            </a:r>
            <a:r>
              <a:rPr lang="cs-CZ" altLang="cs-CZ" sz="1800" dirty="0" smtClean="0"/>
              <a:t>přezkumu</a:t>
            </a:r>
          </a:p>
          <a:p>
            <a:pPr lvl="1"/>
            <a:r>
              <a:rPr lang="cs-CZ" altLang="cs-CZ" sz="1800" dirty="0" smtClean="0"/>
              <a:t>procesní základ tvoří stávající </a:t>
            </a:r>
            <a:r>
              <a:rPr lang="cs-CZ" altLang="cs-CZ" sz="2000" dirty="0">
                <a:solidFill>
                  <a:schemeClr val="accent1">
                    <a:lumMod val="75000"/>
                  </a:schemeClr>
                </a:solidFill>
              </a:rPr>
              <a:t>§ 259 </a:t>
            </a:r>
            <a:r>
              <a:rPr lang="cs-CZ" altLang="cs-CZ" sz="1800" dirty="0" smtClean="0"/>
              <a:t>(nově doplněn nadpis)</a:t>
            </a:r>
          </a:p>
          <a:p>
            <a:r>
              <a:rPr lang="cs-CZ" altLang="cs-CZ" sz="2000" dirty="0" smtClean="0"/>
              <a:t>společná ustanovení </a:t>
            </a:r>
            <a:r>
              <a:rPr lang="cs-CZ" altLang="cs-CZ" sz="2000" dirty="0" smtClean="0">
                <a:solidFill>
                  <a:schemeClr val="accent1">
                    <a:lumMod val="75000"/>
                  </a:schemeClr>
                </a:solidFill>
              </a:rPr>
              <a:t>(nový § 259c)</a:t>
            </a:r>
          </a:p>
          <a:p>
            <a:pPr lvl="1"/>
            <a:r>
              <a:rPr lang="cs-CZ" altLang="cs-CZ" sz="1800" dirty="0"/>
              <a:t>dopadá nejen na nové individuální prominutí</a:t>
            </a:r>
          </a:p>
          <a:p>
            <a:r>
              <a:rPr lang="cs-CZ" altLang="cs-CZ" sz="2000" dirty="0" smtClean="0"/>
              <a:t>zrušena úprava </a:t>
            </a:r>
            <a:r>
              <a:rPr lang="cs-CZ" altLang="cs-CZ" sz="2000" dirty="0"/>
              <a:t>upuštění od předepsání úroku z posečkané </a:t>
            </a:r>
            <a:r>
              <a:rPr lang="cs-CZ" altLang="cs-CZ" sz="2000" dirty="0" smtClean="0"/>
              <a:t>částky</a:t>
            </a:r>
            <a:br>
              <a:rPr lang="cs-CZ" altLang="cs-CZ" sz="2000" dirty="0" smtClean="0"/>
            </a:br>
            <a:r>
              <a:rPr lang="cs-CZ" altLang="cs-CZ" sz="2000" dirty="0" smtClean="0">
                <a:solidFill>
                  <a:schemeClr val="accent1">
                    <a:lumMod val="75000"/>
                  </a:schemeClr>
                </a:solidFill>
              </a:rPr>
              <a:t>(§ 157 odst. 7)</a:t>
            </a:r>
            <a:endParaRPr lang="cs-CZ" altLang="cs-CZ" sz="2000" dirty="0">
              <a:solidFill>
                <a:schemeClr val="accent1">
                  <a:lumMod val="75000"/>
                </a:schemeClr>
              </a:solidFill>
            </a:endParaRPr>
          </a:p>
          <a:p>
            <a:endParaRPr lang="cs-CZ" altLang="cs-CZ" sz="2000" dirty="0" smtClean="0"/>
          </a:p>
          <a:p>
            <a:pPr lvl="1"/>
            <a:endParaRPr lang="cs-CZ" sz="1600" dirty="0">
              <a:solidFill>
                <a:schemeClr val="accent1">
                  <a:lumMod val="75000"/>
                </a:schemeClr>
              </a:solidFill>
            </a:endParaRPr>
          </a:p>
          <a:p>
            <a:pPr lvl="1"/>
            <a:endParaRPr lang="cs-CZ" sz="1800" dirty="0">
              <a:solidFill>
                <a:schemeClr val="accent1">
                  <a:lumMod val="75000"/>
                </a:schemeClr>
              </a:solidFill>
            </a:endParaRPr>
          </a:p>
          <a:p>
            <a:pPr lvl="1"/>
            <a:endParaRPr lang="cs-CZ" sz="24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26</a:t>
            </a:fld>
            <a:endParaRPr lang="cs-CZ" sz="2800" b="0" dirty="0">
              <a:solidFill>
                <a:schemeClr val="bg1"/>
              </a:solidFill>
            </a:endParaRPr>
          </a:p>
        </p:txBody>
      </p:sp>
      <p:sp>
        <p:nvSpPr>
          <p:cNvPr id="7" name="Nadpis 2"/>
          <p:cNvSpPr>
            <a:spLocks noGrp="1"/>
          </p:cNvSpPr>
          <p:nvPr>
            <p:ph type="title"/>
          </p:nvPr>
        </p:nvSpPr>
        <p:spPr>
          <a:xfrm>
            <a:off x="467544" y="188640"/>
            <a:ext cx="8280920" cy="1080120"/>
          </a:xfrm>
        </p:spPr>
        <p:txBody>
          <a:bodyPr>
            <a:noAutofit/>
          </a:bodyPr>
          <a:lstStyle/>
          <a:p>
            <a:pPr eaLnBrk="1" fontAlgn="auto" hangingPunct="1">
              <a:spcAft>
                <a:spcPts val="0"/>
              </a:spcAft>
              <a:defRPr/>
            </a:pPr>
            <a:r>
              <a:rPr lang="cs-CZ" sz="3200" dirty="0" smtClean="0">
                <a:solidFill>
                  <a:schemeClr val="accent1">
                    <a:lumMod val="75000"/>
                  </a:schemeClr>
                </a:solidFill>
              </a:rPr>
              <a:t>Individuální prominutí příslušenství daně</a:t>
            </a:r>
            <a:endParaRPr lang="cs-CZ" sz="3200" dirty="0">
              <a:solidFill>
                <a:schemeClr val="accent1">
                  <a:lumMod val="75000"/>
                </a:schemeClr>
              </a:solidFill>
            </a:endParaRPr>
          </a:p>
        </p:txBody>
      </p:sp>
    </p:spTree>
    <p:extLst>
      <p:ext uri="{BB962C8B-B14F-4D97-AF65-F5344CB8AC3E}">
        <p14:creationId xmlns:p14="http://schemas.microsoft.com/office/powerpoint/2010/main" val="1826647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27</a:t>
            </a:fld>
            <a:endParaRPr lang="cs-CZ" sz="2800" b="0" dirty="0">
              <a:solidFill>
                <a:schemeClr val="bg1"/>
              </a:solidFill>
            </a:endParaRPr>
          </a:p>
        </p:txBody>
      </p:sp>
      <p:sp>
        <p:nvSpPr>
          <p:cNvPr id="6" name="Obdélník 5"/>
          <p:cNvSpPr/>
          <p:nvPr/>
        </p:nvSpPr>
        <p:spPr>
          <a:xfrm>
            <a:off x="4788024" y="188640"/>
            <a:ext cx="3672408" cy="568863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cs-CZ" sz="2000" b="1" dirty="0" smtClean="0"/>
              <a:t>Správce daně</a:t>
            </a:r>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a:p>
        </p:txBody>
      </p:sp>
      <p:sp>
        <p:nvSpPr>
          <p:cNvPr id="8" name="Obdélník 7"/>
          <p:cNvSpPr/>
          <p:nvPr/>
        </p:nvSpPr>
        <p:spPr>
          <a:xfrm>
            <a:off x="609473" y="188640"/>
            <a:ext cx="3672408" cy="568863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cs-CZ" sz="2000" b="1" dirty="0" smtClean="0"/>
              <a:t>Daňový subjekt</a:t>
            </a:r>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smtClean="0"/>
          </a:p>
          <a:p>
            <a:pPr algn="ctr"/>
            <a:endParaRPr lang="cs-CZ" sz="2000" b="1" dirty="0"/>
          </a:p>
          <a:p>
            <a:pPr algn="ctr"/>
            <a:endParaRPr lang="cs-CZ" sz="2000" b="1" dirty="0"/>
          </a:p>
        </p:txBody>
      </p:sp>
      <p:sp>
        <p:nvSpPr>
          <p:cNvPr id="9" name="Obdélník 8"/>
          <p:cNvSpPr/>
          <p:nvPr/>
        </p:nvSpPr>
        <p:spPr>
          <a:xfrm>
            <a:off x="1115616" y="728700"/>
            <a:ext cx="2664296" cy="64807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podá žádost o prominutí příslušenství daně</a:t>
            </a:r>
            <a:endParaRPr lang="cs-CZ" b="1" dirty="0"/>
          </a:p>
        </p:txBody>
      </p:sp>
      <p:sp>
        <p:nvSpPr>
          <p:cNvPr id="10" name="Obdélník 9"/>
          <p:cNvSpPr/>
          <p:nvPr/>
        </p:nvSpPr>
        <p:spPr>
          <a:xfrm>
            <a:off x="5289993" y="908720"/>
            <a:ext cx="2664296" cy="64807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posoudí </a:t>
            </a:r>
            <a:r>
              <a:rPr lang="cs-CZ" b="1" dirty="0"/>
              <a:t>splnění formálních </a:t>
            </a:r>
            <a:r>
              <a:rPr lang="cs-CZ" b="1" dirty="0" smtClean="0"/>
              <a:t>podmínek</a:t>
            </a:r>
            <a:endParaRPr lang="cs-CZ" b="1" dirty="0"/>
          </a:p>
        </p:txBody>
      </p:sp>
      <p:sp>
        <p:nvSpPr>
          <p:cNvPr id="11" name="Obdélník 10"/>
          <p:cNvSpPr/>
          <p:nvPr/>
        </p:nvSpPr>
        <p:spPr>
          <a:xfrm>
            <a:off x="5073969" y="1772816"/>
            <a:ext cx="1548172" cy="525778"/>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cs-CZ" b="1" dirty="0" smtClean="0"/>
              <a:t>nesplněny</a:t>
            </a:r>
            <a:endParaRPr lang="cs-CZ" b="1" dirty="0"/>
          </a:p>
        </p:txBody>
      </p:sp>
      <p:sp>
        <p:nvSpPr>
          <p:cNvPr id="12" name="Obdélník 11"/>
          <p:cNvSpPr/>
          <p:nvPr/>
        </p:nvSpPr>
        <p:spPr>
          <a:xfrm>
            <a:off x="6730152" y="1772816"/>
            <a:ext cx="1575719" cy="52577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cs-CZ" b="1" dirty="0" smtClean="0"/>
              <a:t>splněny</a:t>
            </a:r>
            <a:endParaRPr lang="cs-CZ" b="1" dirty="0"/>
          </a:p>
        </p:txBody>
      </p:sp>
      <p:sp>
        <p:nvSpPr>
          <p:cNvPr id="13" name="Obdélník 12"/>
          <p:cNvSpPr/>
          <p:nvPr/>
        </p:nvSpPr>
        <p:spPr>
          <a:xfrm>
            <a:off x="1259632" y="2035705"/>
            <a:ext cx="2304256" cy="645341"/>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obdrží zamítavé rozhodnutí</a:t>
            </a:r>
            <a:endParaRPr lang="cs-CZ" b="1" dirty="0"/>
          </a:p>
        </p:txBody>
      </p:sp>
      <p:sp>
        <p:nvSpPr>
          <p:cNvPr id="14" name="Obdélník 13"/>
          <p:cNvSpPr/>
          <p:nvPr/>
        </p:nvSpPr>
        <p:spPr>
          <a:xfrm>
            <a:off x="6743925" y="2562173"/>
            <a:ext cx="1548172" cy="576064"/>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posoudí</a:t>
            </a:r>
          </a:p>
          <a:p>
            <a:pPr algn="ctr"/>
            <a:r>
              <a:rPr lang="cs-CZ" b="1" dirty="0" smtClean="0"/>
              <a:t>meritorně</a:t>
            </a:r>
            <a:endParaRPr lang="cs-CZ" b="1" dirty="0"/>
          </a:p>
        </p:txBody>
      </p:sp>
      <p:sp>
        <p:nvSpPr>
          <p:cNvPr id="17" name="Obdélník 16"/>
          <p:cNvSpPr/>
          <p:nvPr/>
        </p:nvSpPr>
        <p:spPr>
          <a:xfrm>
            <a:off x="5072154" y="4342692"/>
            <a:ext cx="1548172" cy="670484"/>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meritorně</a:t>
            </a:r>
          </a:p>
          <a:p>
            <a:pPr algn="ctr"/>
            <a:r>
              <a:rPr lang="cs-CZ" b="1" dirty="0" smtClean="0"/>
              <a:t>zamítne</a:t>
            </a:r>
            <a:endParaRPr lang="cs-CZ" b="1" dirty="0"/>
          </a:p>
        </p:txBody>
      </p:sp>
      <p:sp>
        <p:nvSpPr>
          <p:cNvPr id="18" name="Obdélník 17"/>
          <p:cNvSpPr/>
          <p:nvPr/>
        </p:nvSpPr>
        <p:spPr>
          <a:xfrm>
            <a:off x="6730152" y="4725144"/>
            <a:ext cx="1548172" cy="64807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zcela či zčásti promine</a:t>
            </a:r>
            <a:endParaRPr lang="cs-CZ" b="1" dirty="0"/>
          </a:p>
        </p:txBody>
      </p:sp>
      <p:sp>
        <p:nvSpPr>
          <p:cNvPr id="19" name="Obdélník 18"/>
          <p:cNvSpPr/>
          <p:nvPr/>
        </p:nvSpPr>
        <p:spPr>
          <a:xfrm>
            <a:off x="5072154" y="3429000"/>
            <a:ext cx="1548172" cy="59778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cs-CZ" b="1" dirty="0" smtClean="0"/>
              <a:t>neshledá důvody</a:t>
            </a:r>
            <a:endParaRPr lang="cs-CZ" b="1" dirty="0"/>
          </a:p>
        </p:txBody>
      </p:sp>
      <p:sp>
        <p:nvSpPr>
          <p:cNvPr id="20" name="Obdélník 19"/>
          <p:cNvSpPr/>
          <p:nvPr/>
        </p:nvSpPr>
        <p:spPr>
          <a:xfrm>
            <a:off x="6728337" y="3429000"/>
            <a:ext cx="1575719" cy="597786"/>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cs-CZ" b="1" dirty="0" smtClean="0"/>
              <a:t>shledá</a:t>
            </a:r>
            <a:br>
              <a:rPr lang="cs-CZ" b="1" dirty="0" smtClean="0"/>
            </a:br>
            <a:r>
              <a:rPr lang="cs-CZ" b="1" dirty="0" smtClean="0"/>
              <a:t>důvody</a:t>
            </a:r>
            <a:endParaRPr lang="cs-CZ" b="1" dirty="0"/>
          </a:p>
        </p:txBody>
      </p:sp>
      <p:sp>
        <p:nvSpPr>
          <p:cNvPr id="21" name="Obdélník 20"/>
          <p:cNvSpPr/>
          <p:nvPr/>
        </p:nvSpPr>
        <p:spPr>
          <a:xfrm>
            <a:off x="899592" y="4869160"/>
            <a:ext cx="3024336" cy="79208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obdrží rozhodnutí o prominutí příslušenství daně v uvedeném rozsahu</a:t>
            </a:r>
            <a:endParaRPr lang="cs-CZ" b="1" dirty="0"/>
          </a:p>
        </p:txBody>
      </p:sp>
      <p:sp>
        <p:nvSpPr>
          <p:cNvPr id="22" name="Obdélník 21"/>
          <p:cNvSpPr/>
          <p:nvPr/>
        </p:nvSpPr>
        <p:spPr>
          <a:xfrm>
            <a:off x="899592" y="3032956"/>
            <a:ext cx="3024336" cy="154817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cs-CZ" b="1" dirty="0" smtClean="0"/>
              <a:t>důsledky:</a:t>
            </a:r>
          </a:p>
          <a:p>
            <a:pPr marL="228600" indent="-228600">
              <a:buAutoNum type="arabicParenR"/>
            </a:pPr>
            <a:r>
              <a:rPr lang="cs-CZ" sz="1200" b="1" dirty="0" smtClean="0"/>
              <a:t>není možné uplatnit opravné  prostředky</a:t>
            </a:r>
          </a:p>
          <a:p>
            <a:pPr marL="228600" indent="-228600">
              <a:buAutoNum type="arabicParenR"/>
            </a:pPr>
            <a:r>
              <a:rPr lang="cs-CZ" sz="1200" b="1" dirty="0" smtClean="0"/>
              <a:t>je možné brojit proti výsledku u soudu</a:t>
            </a:r>
          </a:p>
          <a:p>
            <a:pPr marL="228600" indent="-228600">
              <a:buAutoNum type="arabicParenR"/>
            </a:pPr>
            <a:r>
              <a:rPr lang="cs-CZ" sz="1200" b="1" dirty="0" smtClean="0"/>
              <a:t>další žádost lze podat po 60 dnech (nutno uvést jiné důvody)</a:t>
            </a:r>
          </a:p>
          <a:p>
            <a:pPr marL="228600" indent="-228600">
              <a:buAutoNum type="arabicParenR"/>
            </a:pPr>
            <a:endParaRPr lang="cs-CZ" sz="1200" b="1" dirty="0"/>
          </a:p>
        </p:txBody>
      </p:sp>
      <p:cxnSp>
        <p:nvCxnSpPr>
          <p:cNvPr id="24" name="Přímá spojnice se šipkou 23"/>
          <p:cNvCxnSpPr>
            <a:stCxn id="9" idx="3"/>
            <a:endCxn id="10" idx="1"/>
          </p:cNvCxnSpPr>
          <p:nvPr/>
        </p:nvCxnSpPr>
        <p:spPr>
          <a:xfrm>
            <a:off x="3779912" y="1052736"/>
            <a:ext cx="1510081" cy="18002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Přímá spojnice se šipkou 25"/>
          <p:cNvCxnSpPr>
            <a:stCxn id="81" idx="1"/>
            <a:endCxn id="13" idx="3"/>
          </p:cNvCxnSpPr>
          <p:nvPr/>
        </p:nvCxnSpPr>
        <p:spPr>
          <a:xfrm flipH="1" flipV="1">
            <a:off x="3563888" y="2358376"/>
            <a:ext cx="1512168" cy="49182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Přímá spojnice se šipkou 28"/>
          <p:cNvCxnSpPr>
            <a:stCxn id="17" idx="1"/>
          </p:cNvCxnSpPr>
          <p:nvPr/>
        </p:nvCxnSpPr>
        <p:spPr>
          <a:xfrm flipH="1" flipV="1">
            <a:off x="3563888" y="2430383"/>
            <a:ext cx="1508266" cy="224755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Přímá spojnice se šipkou 32"/>
          <p:cNvCxnSpPr/>
          <p:nvPr/>
        </p:nvCxnSpPr>
        <p:spPr>
          <a:xfrm flipH="1">
            <a:off x="6372200" y="3139602"/>
            <a:ext cx="371726" cy="28939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Přímá spojnice se šipkou 35"/>
          <p:cNvCxnSpPr>
            <a:endCxn id="12" idx="0"/>
          </p:cNvCxnSpPr>
          <p:nvPr/>
        </p:nvCxnSpPr>
        <p:spPr>
          <a:xfrm>
            <a:off x="7510217" y="1556792"/>
            <a:ext cx="7795" cy="21602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Přímá spojnice se šipkou 38"/>
          <p:cNvCxnSpPr>
            <a:stCxn id="12" idx="2"/>
            <a:endCxn id="14" idx="0"/>
          </p:cNvCxnSpPr>
          <p:nvPr/>
        </p:nvCxnSpPr>
        <p:spPr>
          <a:xfrm flipH="1">
            <a:off x="7518011" y="2298594"/>
            <a:ext cx="1" cy="26357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Přímá spojnice se šipkou 41"/>
          <p:cNvCxnSpPr>
            <a:stCxn id="14" idx="2"/>
            <a:endCxn id="20" idx="0"/>
          </p:cNvCxnSpPr>
          <p:nvPr/>
        </p:nvCxnSpPr>
        <p:spPr>
          <a:xfrm flipH="1">
            <a:off x="7516197" y="3138237"/>
            <a:ext cx="1814" cy="29076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Přímá spojnice se šipkou 44"/>
          <p:cNvCxnSpPr>
            <a:stCxn id="20" idx="2"/>
            <a:endCxn id="18" idx="0"/>
          </p:cNvCxnSpPr>
          <p:nvPr/>
        </p:nvCxnSpPr>
        <p:spPr>
          <a:xfrm flipH="1">
            <a:off x="7504238" y="4026786"/>
            <a:ext cx="11959" cy="69835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Přímá spojnice se šipkou 47"/>
          <p:cNvCxnSpPr>
            <a:stCxn id="19" idx="2"/>
            <a:endCxn id="17" idx="0"/>
          </p:cNvCxnSpPr>
          <p:nvPr/>
        </p:nvCxnSpPr>
        <p:spPr>
          <a:xfrm>
            <a:off x="5846240" y="4026786"/>
            <a:ext cx="0" cy="31590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Přímá spojnice se šipkou 51"/>
          <p:cNvCxnSpPr>
            <a:endCxn id="21" idx="3"/>
          </p:cNvCxnSpPr>
          <p:nvPr/>
        </p:nvCxnSpPr>
        <p:spPr>
          <a:xfrm flipH="1">
            <a:off x="3923928" y="5265204"/>
            <a:ext cx="2819997"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Přímá spojnice se šipkou 58"/>
          <p:cNvCxnSpPr>
            <a:stCxn id="21" idx="0"/>
          </p:cNvCxnSpPr>
          <p:nvPr/>
        </p:nvCxnSpPr>
        <p:spPr>
          <a:xfrm flipV="1">
            <a:off x="2411760" y="4581128"/>
            <a:ext cx="0" cy="288032"/>
          </a:xfrm>
          <a:prstGeom prst="straightConnector1">
            <a:avLst/>
          </a:prstGeom>
          <a:ln w="190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2" name="Přímá spojnice se šipkou 61"/>
          <p:cNvCxnSpPr>
            <a:stCxn id="13" idx="2"/>
            <a:endCxn id="22" idx="0"/>
          </p:cNvCxnSpPr>
          <p:nvPr/>
        </p:nvCxnSpPr>
        <p:spPr>
          <a:xfrm>
            <a:off x="2411760" y="2681046"/>
            <a:ext cx="0" cy="351910"/>
          </a:xfrm>
          <a:prstGeom prst="straightConnector1">
            <a:avLst/>
          </a:prstGeom>
          <a:ln w="19050">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1" name="Obdélník 80"/>
          <p:cNvSpPr/>
          <p:nvPr/>
        </p:nvSpPr>
        <p:spPr>
          <a:xfrm>
            <a:off x="5076056" y="2562173"/>
            <a:ext cx="1548172" cy="576064"/>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cs-CZ" b="1" dirty="0" smtClean="0"/>
              <a:t>formálně</a:t>
            </a:r>
          </a:p>
          <a:p>
            <a:pPr algn="ctr"/>
            <a:r>
              <a:rPr lang="cs-CZ" b="1" dirty="0" smtClean="0"/>
              <a:t>zamítne</a:t>
            </a:r>
            <a:endParaRPr lang="cs-CZ" b="1" dirty="0"/>
          </a:p>
        </p:txBody>
      </p:sp>
      <p:cxnSp>
        <p:nvCxnSpPr>
          <p:cNvPr id="85" name="Přímá spojnice se šipkou 84"/>
          <p:cNvCxnSpPr>
            <a:stCxn id="11" idx="2"/>
            <a:endCxn id="81" idx="0"/>
          </p:cNvCxnSpPr>
          <p:nvPr/>
        </p:nvCxnSpPr>
        <p:spPr>
          <a:xfrm>
            <a:off x="5848055" y="2298594"/>
            <a:ext cx="2087" cy="26357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9" name="Přímá spojnice se šipkou 88"/>
          <p:cNvCxnSpPr>
            <a:endCxn id="11" idx="0"/>
          </p:cNvCxnSpPr>
          <p:nvPr/>
        </p:nvCxnSpPr>
        <p:spPr>
          <a:xfrm flipH="1">
            <a:off x="5848055" y="1556792"/>
            <a:ext cx="9001" cy="21602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463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1000"/>
                                        <p:tgtEl>
                                          <p:spTgt spid="89"/>
                                        </p:tgtEl>
                                      </p:cBhvr>
                                    </p:animEffect>
                                    <p:anim calcmode="lin" valueType="num">
                                      <p:cBhvr>
                                        <p:cTn id="20" dur="1000" fill="hold"/>
                                        <p:tgtEl>
                                          <p:spTgt spid="89"/>
                                        </p:tgtEl>
                                        <p:attrNameLst>
                                          <p:attrName>ppt_x</p:attrName>
                                        </p:attrNameLst>
                                      </p:cBhvr>
                                      <p:tavLst>
                                        <p:tav tm="0">
                                          <p:val>
                                            <p:strVal val="#ppt_x"/>
                                          </p:val>
                                        </p:tav>
                                        <p:tav tm="100000">
                                          <p:val>
                                            <p:strVal val="#ppt_x"/>
                                          </p:val>
                                        </p:tav>
                                      </p:tavLst>
                                    </p:anim>
                                    <p:anim calcmode="lin" valueType="num">
                                      <p:cBhvr>
                                        <p:cTn id="21" dur="1000" fill="hold"/>
                                        <p:tgtEl>
                                          <p:spTgt spid="8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1000"/>
                                        <p:tgtEl>
                                          <p:spTgt spid="85"/>
                                        </p:tgtEl>
                                      </p:cBhvr>
                                    </p:animEffect>
                                    <p:anim calcmode="lin" valueType="num">
                                      <p:cBhvr>
                                        <p:cTn id="30" dur="1000" fill="hold"/>
                                        <p:tgtEl>
                                          <p:spTgt spid="85"/>
                                        </p:tgtEl>
                                        <p:attrNameLst>
                                          <p:attrName>ppt_x</p:attrName>
                                        </p:attrNameLst>
                                      </p:cBhvr>
                                      <p:tavLst>
                                        <p:tav tm="0">
                                          <p:val>
                                            <p:strVal val="#ppt_x"/>
                                          </p:val>
                                        </p:tav>
                                        <p:tav tm="100000">
                                          <p:val>
                                            <p:strVal val="#ppt_x"/>
                                          </p:val>
                                        </p:tav>
                                      </p:tavLst>
                                    </p:anim>
                                    <p:anim calcmode="lin" valueType="num">
                                      <p:cBhvr>
                                        <p:cTn id="31" dur="10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1000"/>
                                        <p:tgtEl>
                                          <p:spTgt spid="81"/>
                                        </p:tgtEl>
                                      </p:cBhvr>
                                    </p:animEffect>
                                    <p:anim calcmode="lin" valueType="num">
                                      <p:cBhvr>
                                        <p:cTn id="35" dur="1000" fill="hold"/>
                                        <p:tgtEl>
                                          <p:spTgt spid="81"/>
                                        </p:tgtEl>
                                        <p:attrNameLst>
                                          <p:attrName>ppt_x</p:attrName>
                                        </p:attrNameLst>
                                      </p:cBhvr>
                                      <p:tavLst>
                                        <p:tav tm="0">
                                          <p:val>
                                            <p:strVal val="#ppt_x"/>
                                          </p:val>
                                        </p:tav>
                                        <p:tav tm="100000">
                                          <p:val>
                                            <p:strVal val="#ppt_x"/>
                                          </p:val>
                                        </p:tav>
                                      </p:tavLst>
                                    </p:anim>
                                    <p:anim calcmode="lin" valueType="num">
                                      <p:cBhvr>
                                        <p:cTn id="36"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1000"/>
                                        <p:tgtEl>
                                          <p:spTgt spid="62"/>
                                        </p:tgtEl>
                                      </p:cBhvr>
                                    </p:animEffect>
                                    <p:anim calcmode="lin" valueType="num">
                                      <p:cBhvr>
                                        <p:cTn id="52" dur="1000" fill="hold"/>
                                        <p:tgtEl>
                                          <p:spTgt spid="62"/>
                                        </p:tgtEl>
                                        <p:attrNameLst>
                                          <p:attrName>ppt_x</p:attrName>
                                        </p:attrNameLst>
                                      </p:cBhvr>
                                      <p:tavLst>
                                        <p:tav tm="0">
                                          <p:val>
                                            <p:strVal val="#ppt_x"/>
                                          </p:val>
                                        </p:tav>
                                        <p:tav tm="100000">
                                          <p:val>
                                            <p:strVal val="#ppt_x"/>
                                          </p:val>
                                        </p:tav>
                                      </p:tavLst>
                                    </p:anim>
                                    <p:anim calcmode="lin" valueType="num">
                                      <p:cBhvr>
                                        <p:cTn id="53" dur="1000" fill="hold"/>
                                        <p:tgtEl>
                                          <p:spTgt spid="6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ppt_x</p:attrName>
                                        </p:attrNameLst>
                                      </p:cBhvr>
                                      <p:tavLst>
                                        <p:tav tm="0">
                                          <p:val>
                                            <p:strVal val="#ppt_x"/>
                                          </p:val>
                                        </p:tav>
                                        <p:tav tm="100000">
                                          <p:val>
                                            <p:strVal val="#ppt_x"/>
                                          </p:val>
                                        </p:tav>
                                      </p:tavLst>
                                    </p:anim>
                                    <p:anim calcmode="lin" valueType="num">
                                      <p:cBhvr>
                                        <p:cTn id="65" dur="1000" fill="hold"/>
                                        <p:tgtEl>
                                          <p:spTgt spid="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1000"/>
                                        <p:tgtEl>
                                          <p:spTgt spid="14"/>
                                        </p:tgtEl>
                                      </p:cBhvr>
                                    </p:animEffect>
                                    <p:anim calcmode="lin" valueType="num">
                                      <p:cBhvr>
                                        <p:cTn id="79" dur="1000" fill="hold"/>
                                        <p:tgtEl>
                                          <p:spTgt spid="14"/>
                                        </p:tgtEl>
                                        <p:attrNameLst>
                                          <p:attrName>ppt_x</p:attrName>
                                        </p:attrNameLst>
                                      </p:cBhvr>
                                      <p:tavLst>
                                        <p:tav tm="0">
                                          <p:val>
                                            <p:strVal val="#ppt_x"/>
                                          </p:val>
                                        </p:tav>
                                        <p:tav tm="100000">
                                          <p:val>
                                            <p:strVal val="#ppt_x"/>
                                          </p:val>
                                        </p:tav>
                                      </p:tavLst>
                                    </p:anim>
                                    <p:anim calcmode="lin" valueType="num">
                                      <p:cBhvr>
                                        <p:cTn id="8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1000"/>
                                        <p:tgtEl>
                                          <p:spTgt spid="17"/>
                                        </p:tgtEl>
                                      </p:cBhvr>
                                    </p:animEffect>
                                    <p:anim calcmode="lin" valueType="num">
                                      <p:cBhvr>
                                        <p:cTn id="101" dur="1000" fill="hold"/>
                                        <p:tgtEl>
                                          <p:spTgt spid="17"/>
                                        </p:tgtEl>
                                        <p:attrNameLst>
                                          <p:attrName>ppt_x</p:attrName>
                                        </p:attrNameLst>
                                      </p:cBhvr>
                                      <p:tavLst>
                                        <p:tav tm="0">
                                          <p:val>
                                            <p:strVal val="#ppt_x"/>
                                          </p:val>
                                        </p:tav>
                                        <p:tav tm="100000">
                                          <p:val>
                                            <p:strVal val="#ppt_x"/>
                                          </p:val>
                                        </p:tav>
                                      </p:tavLst>
                                    </p:anim>
                                    <p:anim calcmode="lin" valueType="num">
                                      <p:cBhvr>
                                        <p:cTn id="102" dur="1000" fill="hold"/>
                                        <p:tgtEl>
                                          <p:spTgt spid="17"/>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1000"/>
                                        <p:tgtEl>
                                          <p:spTgt spid="42"/>
                                        </p:tgtEl>
                                      </p:cBhvr>
                                    </p:animEffect>
                                    <p:anim calcmode="lin" valueType="num">
                                      <p:cBhvr>
                                        <p:cTn id="113" dur="1000" fill="hold"/>
                                        <p:tgtEl>
                                          <p:spTgt spid="42"/>
                                        </p:tgtEl>
                                        <p:attrNameLst>
                                          <p:attrName>ppt_x</p:attrName>
                                        </p:attrNameLst>
                                      </p:cBhvr>
                                      <p:tavLst>
                                        <p:tav tm="0">
                                          <p:val>
                                            <p:strVal val="#ppt_x"/>
                                          </p:val>
                                        </p:tav>
                                        <p:tav tm="100000">
                                          <p:val>
                                            <p:strVal val="#ppt_x"/>
                                          </p:val>
                                        </p:tav>
                                      </p:tavLst>
                                    </p:anim>
                                    <p:anim calcmode="lin" valueType="num">
                                      <p:cBhvr>
                                        <p:cTn id="114" dur="1000" fill="hold"/>
                                        <p:tgtEl>
                                          <p:spTgt spid="4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fade">
                                      <p:cBhvr>
                                        <p:cTn id="117" dur="1000"/>
                                        <p:tgtEl>
                                          <p:spTgt spid="20"/>
                                        </p:tgtEl>
                                      </p:cBhvr>
                                    </p:animEffect>
                                    <p:anim calcmode="lin" valueType="num">
                                      <p:cBhvr>
                                        <p:cTn id="118" dur="1000" fill="hold"/>
                                        <p:tgtEl>
                                          <p:spTgt spid="20"/>
                                        </p:tgtEl>
                                        <p:attrNameLst>
                                          <p:attrName>ppt_x</p:attrName>
                                        </p:attrNameLst>
                                      </p:cBhvr>
                                      <p:tavLst>
                                        <p:tav tm="0">
                                          <p:val>
                                            <p:strVal val="#ppt_x"/>
                                          </p:val>
                                        </p:tav>
                                        <p:tav tm="100000">
                                          <p:val>
                                            <p:strVal val="#ppt_x"/>
                                          </p:val>
                                        </p:tav>
                                      </p:tavLst>
                                    </p:anim>
                                    <p:anim calcmode="lin" valueType="num">
                                      <p:cBhvr>
                                        <p:cTn id="119" dur="1000" fill="hold"/>
                                        <p:tgtEl>
                                          <p:spTgt spid="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45"/>
                                        </p:tgtEl>
                                        <p:attrNameLst>
                                          <p:attrName>style.visibility</p:attrName>
                                        </p:attrNameLst>
                                      </p:cBhvr>
                                      <p:to>
                                        <p:strVal val="visible"/>
                                      </p:to>
                                    </p:set>
                                    <p:animEffect transition="in" filter="fade">
                                      <p:cBhvr>
                                        <p:cTn id="122" dur="1000"/>
                                        <p:tgtEl>
                                          <p:spTgt spid="45"/>
                                        </p:tgtEl>
                                      </p:cBhvr>
                                    </p:animEffect>
                                    <p:anim calcmode="lin" valueType="num">
                                      <p:cBhvr>
                                        <p:cTn id="123" dur="1000" fill="hold"/>
                                        <p:tgtEl>
                                          <p:spTgt spid="45"/>
                                        </p:tgtEl>
                                        <p:attrNameLst>
                                          <p:attrName>ppt_x</p:attrName>
                                        </p:attrNameLst>
                                      </p:cBhvr>
                                      <p:tavLst>
                                        <p:tav tm="0">
                                          <p:val>
                                            <p:strVal val="#ppt_x"/>
                                          </p:val>
                                        </p:tav>
                                        <p:tav tm="100000">
                                          <p:val>
                                            <p:strVal val="#ppt_x"/>
                                          </p:val>
                                        </p:tav>
                                      </p:tavLst>
                                    </p:anim>
                                    <p:anim calcmode="lin" valueType="num">
                                      <p:cBhvr>
                                        <p:cTn id="124" dur="1000" fill="hold"/>
                                        <p:tgtEl>
                                          <p:spTgt spid="4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1000"/>
                                        <p:tgtEl>
                                          <p:spTgt spid="18"/>
                                        </p:tgtEl>
                                      </p:cBhvr>
                                    </p:animEffect>
                                    <p:anim calcmode="lin" valueType="num">
                                      <p:cBhvr>
                                        <p:cTn id="128" dur="1000" fill="hold"/>
                                        <p:tgtEl>
                                          <p:spTgt spid="18"/>
                                        </p:tgtEl>
                                        <p:attrNameLst>
                                          <p:attrName>ppt_x</p:attrName>
                                        </p:attrNameLst>
                                      </p:cBhvr>
                                      <p:tavLst>
                                        <p:tav tm="0">
                                          <p:val>
                                            <p:strVal val="#ppt_x"/>
                                          </p:val>
                                        </p:tav>
                                        <p:tav tm="100000">
                                          <p:val>
                                            <p:strVal val="#ppt_x"/>
                                          </p:val>
                                        </p:tav>
                                      </p:tavLst>
                                    </p:anim>
                                    <p:anim calcmode="lin" valueType="num">
                                      <p:cBhvr>
                                        <p:cTn id="1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nodeType="click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fade">
                                      <p:cBhvr>
                                        <p:cTn id="134" dur="1000"/>
                                        <p:tgtEl>
                                          <p:spTgt spid="52"/>
                                        </p:tgtEl>
                                      </p:cBhvr>
                                    </p:animEffect>
                                    <p:anim calcmode="lin" valueType="num">
                                      <p:cBhvr>
                                        <p:cTn id="135" dur="1000" fill="hold"/>
                                        <p:tgtEl>
                                          <p:spTgt spid="52"/>
                                        </p:tgtEl>
                                        <p:attrNameLst>
                                          <p:attrName>ppt_x</p:attrName>
                                        </p:attrNameLst>
                                      </p:cBhvr>
                                      <p:tavLst>
                                        <p:tav tm="0">
                                          <p:val>
                                            <p:strVal val="#ppt_x"/>
                                          </p:val>
                                        </p:tav>
                                        <p:tav tm="100000">
                                          <p:val>
                                            <p:strVal val="#ppt_x"/>
                                          </p:val>
                                        </p:tav>
                                      </p:tavLst>
                                    </p:anim>
                                    <p:anim calcmode="lin" valueType="num">
                                      <p:cBhvr>
                                        <p:cTn id="136" dur="1000" fill="hold"/>
                                        <p:tgtEl>
                                          <p:spTgt spid="52"/>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21"/>
                                        </p:tgtEl>
                                        <p:attrNameLst>
                                          <p:attrName>style.visibility</p:attrName>
                                        </p:attrNameLst>
                                      </p:cBhvr>
                                      <p:to>
                                        <p:strVal val="visible"/>
                                      </p:to>
                                    </p:set>
                                    <p:animEffect transition="in" filter="fade">
                                      <p:cBhvr>
                                        <p:cTn id="139" dur="1000"/>
                                        <p:tgtEl>
                                          <p:spTgt spid="21"/>
                                        </p:tgtEl>
                                      </p:cBhvr>
                                    </p:animEffect>
                                    <p:anim calcmode="lin" valueType="num">
                                      <p:cBhvr>
                                        <p:cTn id="140" dur="1000" fill="hold"/>
                                        <p:tgtEl>
                                          <p:spTgt spid="21"/>
                                        </p:tgtEl>
                                        <p:attrNameLst>
                                          <p:attrName>ppt_x</p:attrName>
                                        </p:attrNameLst>
                                      </p:cBhvr>
                                      <p:tavLst>
                                        <p:tav tm="0">
                                          <p:val>
                                            <p:strVal val="#ppt_x"/>
                                          </p:val>
                                        </p:tav>
                                        <p:tav tm="100000">
                                          <p:val>
                                            <p:strVal val="#ppt_x"/>
                                          </p:val>
                                        </p:tav>
                                      </p:tavLst>
                                    </p:anim>
                                    <p:anim calcmode="lin" valueType="num">
                                      <p:cBhvr>
                                        <p:cTn id="141" dur="1000" fill="hold"/>
                                        <p:tgtEl>
                                          <p:spTgt spid="21"/>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59"/>
                                        </p:tgtEl>
                                        <p:attrNameLst>
                                          <p:attrName>style.visibility</p:attrName>
                                        </p:attrNameLst>
                                      </p:cBhvr>
                                      <p:to>
                                        <p:strVal val="visible"/>
                                      </p:to>
                                    </p:set>
                                    <p:animEffect transition="in" filter="fade">
                                      <p:cBhvr>
                                        <p:cTn id="144" dur="1000"/>
                                        <p:tgtEl>
                                          <p:spTgt spid="59"/>
                                        </p:tgtEl>
                                      </p:cBhvr>
                                    </p:animEffect>
                                    <p:anim calcmode="lin" valueType="num">
                                      <p:cBhvr>
                                        <p:cTn id="145" dur="1000" fill="hold"/>
                                        <p:tgtEl>
                                          <p:spTgt spid="59"/>
                                        </p:tgtEl>
                                        <p:attrNameLst>
                                          <p:attrName>ppt_x</p:attrName>
                                        </p:attrNameLst>
                                      </p:cBhvr>
                                      <p:tavLst>
                                        <p:tav tm="0">
                                          <p:val>
                                            <p:strVal val="#ppt_x"/>
                                          </p:val>
                                        </p:tav>
                                        <p:tav tm="100000">
                                          <p:val>
                                            <p:strVal val="#ppt_x"/>
                                          </p:val>
                                        </p:tav>
                                      </p:tavLst>
                                    </p:anim>
                                    <p:anim calcmode="lin" valueType="num">
                                      <p:cBhvr>
                                        <p:cTn id="14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7" grpId="0" animBg="1"/>
      <p:bldP spid="18" grpId="0" animBg="1"/>
      <p:bldP spid="19" grpId="0" animBg="1"/>
      <p:bldP spid="20" grpId="0" animBg="1"/>
      <p:bldP spid="21" grpId="0" animBg="1"/>
      <p:bldP spid="22" grpId="0" animBg="1"/>
      <p:bldP spid="8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000" dirty="0"/>
              <a:t>§ </a:t>
            </a:r>
            <a:r>
              <a:rPr lang="cs-CZ" sz="2000" dirty="0" smtClean="0"/>
              <a:t>259a</a:t>
            </a:r>
            <a:endParaRPr lang="cs-CZ" sz="2000" dirty="0"/>
          </a:p>
          <a:p>
            <a:pPr marL="109537" indent="0" algn="ctr">
              <a:buNone/>
            </a:pPr>
            <a:r>
              <a:rPr lang="cs-CZ" sz="2000" b="1" dirty="0" smtClean="0"/>
              <a:t>Prominutí penále</a:t>
            </a:r>
          </a:p>
          <a:p>
            <a:pPr marL="109537" indent="0" algn="ctr">
              <a:buNone/>
            </a:pPr>
            <a:endParaRPr lang="cs-CZ" sz="900" dirty="0"/>
          </a:p>
          <a:p>
            <a:pPr marL="109537" lvl="1" indent="0" algn="just">
              <a:spcBef>
                <a:spcPts val="400"/>
              </a:spcBef>
              <a:buSzPct val="68000"/>
              <a:buNone/>
            </a:pPr>
            <a:r>
              <a:rPr lang="cs-CZ" sz="1800" dirty="0" smtClean="0"/>
              <a:t>(1) Daňový </a:t>
            </a:r>
            <a:r>
              <a:rPr lang="cs-CZ" sz="1800" dirty="0"/>
              <a:t>subjekt je oprávněn požádat správce daně o prominutí části penále, </a:t>
            </a:r>
            <a:r>
              <a:rPr lang="cs-CZ" sz="1800" b="1" dirty="0"/>
              <a:t>pokud byla uhrazena daň</a:t>
            </a:r>
            <a:r>
              <a:rPr lang="cs-CZ" sz="1800" dirty="0"/>
              <a:t>, v důsledku jejíhož doměření povinnost uhradit penále vznikla.</a:t>
            </a:r>
          </a:p>
          <a:p>
            <a:pPr marL="109537" lvl="1" indent="0" algn="just">
              <a:spcBef>
                <a:spcPts val="400"/>
              </a:spcBef>
              <a:buSzPct val="68000"/>
              <a:buNone/>
            </a:pPr>
            <a:r>
              <a:rPr lang="cs-CZ" sz="1800" dirty="0"/>
              <a:t>(</a:t>
            </a:r>
            <a:r>
              <a:rPr lang="cs-CZ" sz="1800" dirty="0" smtClean="0"/>
              <a:t>2) Správce </a:t>
            </a:r>
            <a:r>
              <a:rPr lang="cs-CZ" sz="1800" dirty="0"/>
              <a:t>daně na základě </a:t>
            </a:r>
            <a:r>
              <a:rPr lang="cs-CZ" sz="1800" b="1" dirty="0"/>
              <a:t>posouzení rozsahu součinnosti </a:t>
            </a:r>
            <a:r>
              <a:rPr lang="cs-CZ" sz="1800" dirty="0"/>
              <a:t>daňového subjektu v rámci postupu vedoucího k doměření daně z moci úřední může prominout </a:t>
            </a:r>
            <a:r>
              <a:rPr lang="cs-CZ" sz="1800" b="1" dirty="0"/>
              <a:t>až 75 % penále</a:t>
            </a:r>
            <a:r>
              <a:rPr lang="cs-CZ" sz="1800" dirty="0"/>
              <a:t>. Při tom není vázán návrhem daňového subjektu.</a:t>
            </a:r>
          </a:p>
          <a:p>
            <a:pPr marL="109537" lvl="1" indent="0" algn="just">
              <a:spcBef>
                <a:spcPts val="400"/>
              </a:spcBef>
              <a:buSzPct val="68000"/>
              <a:buNone/>
            </a:pPr>
            <a:r>
              <a:rPr lang="cs-CZ" sz="1800" dirty="0"/>
              <a:t>(</a:t>
            </a:r>
            <a:r>
              <a:rPr lang="cs-CZ" sz="1800" dirty="0" smtClean="0"/>
              <a:t>3) Žádost </a:t>
            </a:r>
            <a:r>
              <a:rPr lang="cs-CZ" sz="1800" dirty="0"/>
              <a:t>o prominutí penále lze podat nejpozději </a:t>
            </a:r>
            <a:r>
              <a:rPr lang="cs-CZ" sz="1800" b="1" dirty="0"/>
              <a:t>do 3 měsíců ode dne právní moci </a:t>
            </a:r>
            <a:r>
              <a:rPr lang="cs-CZ" sz="1800" dirty="0"/>
              <a:t>dodatečného platebního výměru, kterým bylo rozhodnuto o povinnosti uhradit penále. </a:t>
            </a:r>
          </a:p>
          <a:p>
            <a:pPr marL="109537" lvl="1" indent="0" algn="just">
              <a:spcBef>
                <a:spcPts val="400"/>
              </a:spcBef>
              <a:buSzPct val="68000"/>
              <a:buNone/>
            </a:pPr>
            <a:r>
              <a:rPr lang="cs-CZ" sz="1800" dirty="0"/>
              <a:t>(</a:t>
            </a:r>
            <a:r>
              <a:rPr lang="cs-CZ" sz="1800" dirty="0" smtClean="0"/>
              <a:t>4) Lhůta </a:t>
            </a:r>
            <a:r>
              <a:rPr lang="cs-CZ" sz="1800" dirty="0"/>
              <a:t>pro podání žádosti podle odstavce 3 neběží po dobu </a:t>
            </a:r>
          </a:p>
          <a:p>
            <a:pPr marL="392113" lvl="1" indent="0" algn="just">
              <a:buSzPct val="68000"/>
              <a:buNone/>
            </a:pPr>
            <a:r>
              <a:rPr lang="cs-CZ" sz="1700" dirty="0" smtClean="0"/>
              <a:t>a</a:t>
            </a:r>
            <a:r>
              <a:rPr lang="cs-CZ" sz="1700" dirty="0"/>
              <a:t>) řízení o povolení posečkání úhrady daně, v důsledku jejíhož doměření povinnost uhradit penále vznikla,</a:t>
            </a:r>
          </a:p>
          <a:p>
            <a:pPr marL="392113" lvl="1" indent="0" algn="just">
              <a:buSzPct val="68000"/>
              <a:buNone/>
            </a:pPr>
            <a:r>
              <a:rPr lang="cs-CZ" sz="1700" dirty="0" smtClean="0"/>
              <a:t>b</a:t>
            </a:r>
            <a:r>
              <a:rPr lang="cs-CZ" sz="1700" dirty="0"/>
              <a:t>) povoleného posečkání úhrady daně, v důsledku jejíhož doměření povinnost uhradit penále vznikla.</a:t>
            </a:r>
          </a:p>
          <a:p>
            <a:pPr marL="109537" lvl="1" indent="0">
              <a:spcBef>
                <a:spcPts val="400"/>
              </a:spcBef>
              <a:buSzPct val="6800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28</a:t>
            </a:fld>
            <a:endParaRPr lang="cs-CZ" sz="2800" b="0" dirty="0">
              <a:solidFill>
                <a:schemeClr val="bg1"/>
              </a:solidFill>
            </a:endParaRPr>
          </a:p>
        </p:txBody>
      </p:sp>
    </p:spTree>
    <p:extLst>
      <p:ext uri="{BB962C8B-B14F-4D97-AF65-F5344CB8AC3E}">
        <p14:creationId xmlns:p14="http://schemas.microsoft.com/office/powerpoint/2010/main" val="904177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29</a:t>
            </a:fld>
            <a:endParaRPr lang="cs-CZ" sz="2800" b="0" dirty="0">
              <a:solidFill>
                <a:schemeClr val="bg1"/>
              </a:solidFill>
            </a:endParaRPr>
          </a:p>
        </p:txBody>
      </p:sp>
      <p:graphicFrame>
        <p:nvGraphicFramePr>
          <p:cNvPr id="2" name="Diagram 1"/>
          <p:cNvGraphicFramePr/>
          <p:nvPr>
            <p:extLst>
              <p:ext uri="{D42A27DB-BD31-4B8C-83A1-F6EECF244321}">
                <p14:modId xmlns:p14="http://schemas.microsoft.com/office/powerpoint/2010/main" val="581796895"/>
              </p:ext>
            </p:extLst>
          </p:nvPr>
        </p:nvGraphicFramePr>
        <p:xfrm>
          <a:off x="539552" y="1124744"/>
          <a:ext cx="8136904"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Nadpis 2"/>
          <p:cNvSpPr>
            <a:spLocks noGrp="1"/>
          </p:cNvSpPr>
          <p:nvPr>
            <p:ph type="title"/>
          </p:nvPr>
        </p:nvSpPr>
        <p:spPr>
          <a:xfrm>
            <a:off x="467544" y="188640"/>
            <a:ext cx="8280920" cy="720080"/>
          </a:xfrm>
        </p:spPr>
        <p:txBody>
          <a:bodyPr>
            <a:noAutofit/>
          </a:bodyPr>
          <a:lstStyle/>
          <a:p>
            <a:pPr algn="ctr" eaLnBrk="1" fontAlgn="auto" hangingPunct="1">
              <a:spcAft>
                <a:spcPts val="0"/>
              </a:spcAft>
              <a:defRPr/>
            </a:pPr>
            <a:r>
              <a:rPr lang="cs-CZ" sz="3200" dirty="0" smtClean="0">
                <a:solidFill>
                  <a:schemeClr val="accent1">
                    <a:lumMod val="75000"/>
                  </a:schemeClr>
                </a:solidFill>
              </a:rPr>
              <a:t>Prominutí penále</a:t>
            </a:r>
            <a:endParaRPr lang="cs-CZ" sz="3200" dirty="0">
              <a:solidFill>
                <a:schemeClr val="accent1">
                  <a:lumMod val="75000"/>
                </a:schemeClr>
              </a:solidFill>
            </a:endParaRPr>
          </a:p>
        </p:txBody>
      </p:sp>
    </p:spTree>
    <p:extLst>
      <p:ext uri="{BB962C8B-B14F-4D97-AF65-F5344CB8AC3E}">
        <p14:creationId xmlns:p14="http://schemas.microsoft.com/office/powerpoint/2010/main" val="105446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p:cNvSpPr>
          <p:nvPr>
            <p:ph type="body" idx="1"/>
          </p:nvPr>
        </p:nvSpPr>
        <p:spPr>
          <a:xfrm>
            <a:off x="457200" y="548680"/>
            <a:ext cx="8229600" cy="5458420"/>
          </a:xfrm>
        </p:spPr>
        <p:txBody>
          <a:bodyPr/>
          <a:lstStyle/>
          <a:p>
            <a:pPr marL="109537" indent="0" algn="ctr">
              <a:buNone/>
            </a:pPr>
            <a:endParaRPr lang="cs-CZ" sz="1000" b="1" dirty="0" smtClean="0"/>
          </a:p>
          <a:p>
            <a:pPr marL="109537" indent="0" algn="ctr">
              <a:buNone/>
            </a:pPr>
            <a:endParaRPr lang="cs-CZ" sz="20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r>
              <a:rPr lang="cs-CZ" sz="5400" dirty="0" smtClean="0">
                <a:solidFill>
                  <a:schemeClr val="accent4">
                    <a:lumMod val="75000"/>
                  </a:schemeClr>
                </a:solidFill>
                <a:effectLst>
                  <a:outerShdw blurRad="38100" dist="38100" dir="2700000" algn="tl">
                    <a:srgbClr val="000000">
                      <a:alpha val="43137"/>
                    </a:srgbClr>
                  </a:outerShdw>
                </a:effectLst>
              </a:rPr>
              <a:t>I. </a:t>
            </a:r>
            <a:r>
              <a:rPr lang="cs-CZ" sz="5400" dirty="0">
                <a:solidFill>
                  <a:schemeClr val="accent4">
                    <a:lumMod val="75000"/>
                  </a:schemeClr>
                </a:solidFill>
                <a:effectLst>
                  <a:outerShdw blurRad="38100" dist="38100" dir="2700000" algn="tl">
                    <a:srgbClr val="000000">
                      <a:alpha val="43137"/>
                    </a:srgbClr>
                  </a:outerShdw>
                </a:effectLst>
              </a:rPr>
              <a:t>Změny dané zákonem č. 458/2011 Sb</a:t>
            </a:r>
            <a:r>
              <a:rPr lang="cs-CZ" sz="5400" dirty="0" smtClean="0">
                <a:solidFill>
                  <a:schemeClr val="accent4">
                    <a:lumMod val="75000"/>
                  </a:schemeClr>
                </a:solidFill>
                <a:effectLst>
                  <a:outerShdw blurRad="38100" dist="38100" dir="2700000" algn="tl">
                    <a:srgbClr val="000000">
                      <a:alpha val="43137"/>
                    </a:srgbClr>
                  </a:outerShdw>
                </a:effectLst>
              </a:rPr>
              <a:t>. </a:t>
            </a:r>
            <a:br>
              <a:rPr lang="cs-CZ" sz="5400" dirty="0" smtClean="0">
                <a:solidFill>
                  <a:schemeClr val="accent4">
                    <a:lumMod val="75000"/>
                  </a:schemeClr>
                </a:solidFill>
                <a:effectLst>
                  <a:outerShdw blurRad="38100" dist="38100" dir="2700000" algn="tl">
                    <a:srgbClr val="000000">
                      <a:alpha val="43137"/>
                    </a:srgbClr>
                  </a:outerShdw>
                </a:effectLst>
              </a:rPr>
            </a:br>
            <a:r>
              <a:rPr lang="cs-CZ" sz="5400" dirty="0" smtClean="0">
                <a:solidFill>
                  <a:schemeClr val="accent4">
                    <a:lumMod val="75000"/>
                  </a:schemeClr>
                </a:solidFill>
                <a:effectLst>
                  <a:outerShdw blurRad="38100" dist="38100" dir="2700000" algn="tl">
                    <a:srgbClr val="000000">
                      <a:alpha val="43137"/>
                    </a:srgbClr>
                  </a:outerShdw>
                </a:effectLst>
              </a:rPr>
              <a:t>pro rok 2015</a:t>
            </a:r>
            <a:endParaRPr lang="cs-CZ" sz="3600" dirty="0" smtClean="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5878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000" dirty="0"/>
              <a:t>§ </a:t>
            </a:r>
            <a:r>
              <a:rPr lang="cs-CZ" sz="2000" dirty="0" smtClean="0"/>
              <a:t>259b</a:t>
            </a:r>
            <a:endParaRPr lang="cs-CZ" sz="2000" dirty="0"/>
          </a:p>
          <a:p>
            <a:pPr marL="109537" indent="0" algn="ctr">
              <a:buNone/>
            </a:pPr>
            <a:r>
              <a:rPr lang="cs-CZ" sz="2000" b="1" dirty="0" smtClean="0"/>
              <a:t>Prominutí </a:t>
            </a:r>
            <a:r>
              <a:rPr lang="pl-PL" sz="2000" b="1" dirty="0"/>
              <a:t>úroku z prodlení a úroku z posečkané </a:t>
            </a:r>
            <a:r>
              <a:rPr lang="pl-PL" sz="2000" b="1" dirty="0" smtClean="0"/>
              <a:t>částky</a:t>
            </a:r>
          </a:p>
          <a:p>
            <a:pPr marL="109537" indent="0" algn="ctr">
              <a:buNone/>
            </a:pPr>
            <a:r>
              <a:rPr lang="pl-PL" sz="900" b="1" dirty="0" smtClean="0"/>
              <a:t> </a:t>
            </a:r>
          </a:p>
          <a:p>
            <a:pPr marL="109537" lvl="1" indent="0" algn="just">
              <a:spcBef>
                <a:spcPts val="400"/>
              </a:spcBef>
              <a:buSzPct val="68000"/>
              <a:buNone/>
            </a:pPr>
            <a:r>
              <a:rPr lang="cs-CZ" sz="1800" dirty="0"/>
              <a:t>(1) Daňový subjekt je oprávněn požádat správce daně o prominutí úroku z prodlení nebo úroku z posečkané částky, </a:t>
            </a:r>
            <a:r>
              <a:rPr lang="cs-CZ" sz="1800" b="1" dirty="0"/>
              <a:t>pokud byla uhrazena daň</a:t>
            </a:r>
            <a:r>
              <a:rPr lang="cs-CZ" sz="1800" dirty="0"/>
              <a:t>, v důsledku jejíhož neuhrazení úrok vznikl.</a:t>
            </a:r>
          </a:p>
          <a:p>
            <a:pPr marL="109537" lvl="1" indent="0" algn="just">
              <a:spcBef>
                <a:spcPts val="400"/>
              </a:spcBef>
              <a:buSzPct val="68000"/>
              <a:buNone/>
            </a:pPr>
            <a:r>
              <a:rPr lang="cs-CZ" sz="1800" dirty="0"/>
              <a:t>(</a:t>
            </a:r>
            <a:r>
              <a:rPr lang="cs-CZ" sz="1800" dirty="0" smtClean="0"/>
              <a:t>2) Správce </a:t>
            </a:r>
            <a:r>
              <a:rPr lang="cs-CZ" sz="1800" dirty="0"/>
              <a:t>daně může </a:t>
            </a:r>
            <a:r>
              <a:rPr lang="cs-CZ" sz="1800" b="1" dirty="0"/>
              <a:t>zcela nebo zčásti </a:t>
            </a:r>
            <a:r>
              <a:rPr lang="cs-CZ" sz="1800" dirty="0"/>
              <a:t>prominout úrok z prodlení nebo úrok z posečkané částky, pokud k prodlení s úhradou daně došlo </a:t>
            </a:r>
            <a:r>
              <a:rPr lang="cs-CZ" sz="1800" b="1" dirty="0"/>
              <a:t>z důvodu, který lze s přihlédnutím k okolnostem daného případu ospravedlnit</a:t>
            </a:r>
            <a:r>
              <a:rPr lang="cs-CZ" sz="1800" dirty="0"/>
              <a:t>. Při tom není vázán návrhem daňového subjektu.</a:t>
            </a:r>
          </a:p>
          <a:p>
            <a:pPr marL="109537" lvl="1" indent="0" algn="just">
              <a:spcBef>
                <a:spcPts val="400"/>
              </a:spcBef>
              <a:buSzPct val="68000"/>
              <a:buNone/>
            </a:pPr>
            <a:r>
              <a:rPr lang="cs-CZ" sz="1800" dirty="0"/>
              <a:t>(</a:t>
            </a:r>
            <a:r>
              <a:rPr lang="cs-CZ" sz="1800" dirty="0" smtClean="0"/>
              <a:t>3) Při </a:t>
            </a:r>
            <a:r>
              <a:rPr lang="cs-CZ" sz="1800" dirty="0"/>
              <a:t>posouzení rozsahu, ve kterém bude úrok prominut, správce daně </a:t>
            </a:r>
            <a:r>
              <a:rPr lang="cs-CZ" sz="1800" b="1" dirty="0"/>
              <a:t>zohlední</a:t>
            </a:r>
            <a:r>
              <a:rPr lang="cs-CZ" sz="1800" dirty="0"/>
              <a:t> skutečnost, zda </a:t>
            </a:r>
            <a:r>
              <a:rPr lang="cs-CZ" sz="1800" b="1" dirty="0"/>
              <a:t>ekonomické nebo sociální poměry </a:t>
            </a:r>
            <a:r>
              <a:rPr lang="cs-CZ" sz="1800" dirty="0"/>
              <a:t>daňového subjektu zakládají tvrdost uplatněného úroku.</a:t>
            </a:r>
          </a:p>
          <a:p>
            <a:pPr marL="109537" lvl="1" indent="0">
              <a:spcBef>
                <a:spcPts val="400"/>
              </a:spcBef>
              <a:buSzPct val="6800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30</a:t>
            </a:fld>
            <a:endParaRPr lang="cs-CZ" sz="2800" b="0" dirty="0">
              <a:solidFill>
                <a:schemeClr val="bg1"/>
              </a:solidFill>
            </a:endParaRPr>
          </a:p>
        </p:txBody>
      </p:sp>
    </p:spTree>
    <p:extLst>
      <p:ext uri="{BB962C8B-B14F-4D97-AF65-F5344CB8AC3E}">
        <p14:creationId xmlns:p14="http://schemas.microsoft.com/office/powerpoint/2010/main" val="3129231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31</a:t>
            </a:fld>
            <a:endParaRPr lang="cs-CZ" sz="2800" b="0" dirty="0">
              <a:solidFill>
                <a:schemeClr val="bg1"/>
              </a:solidFill>
            </a:endParaRPr>
          </a:p>
        </p:txBody>
      </p:sp>
      <p:graphicFrame>
        <p:nvGraphicFramePr>
          <p:cNvPr id="2" name="Diagram 1"/>
          <p:cNvGraphicFramePr/>
          <p:nvPr>
            <p:extLst>
              <p:ext uri="{D42A27DB-BD31-4B8C-83A1-F6EECF244321}">
                <p14:modId xmlns:p14="http://schemas.microsoft.com/office/powerpoint/2010/main" val="2530510230"/>
              </p:ext>
            </p:extLst>
          </p:nvPr>
        </p:nvGraphicFramePr>
        <p:xfrm>
          <a:off x="539552" y="1124744"/>
          <a:ext cx="8136904"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Nadpis 2"/>
          <p:cNvSpPr>
            <a:spLocks noGrp="1"/>
          </p:cNvSpPr>
          <p:nvPr>
            <p:ph type="title"/>
          </p:nvPr>
        </p:nvSpPr>
        <p:spPr>
          <a:xfrm>
            <a:off x="467544" y="188640"/>
            <a:ext cx="8280920" cy="720080"/>
          </a:xfrm>
        </p:spPr>
        <p:txBody>
          <a:bodyPr>
            <a:noAutofit/>
          </a:bodyPr>
          <a:lstStyle/>
          <a:p>
            <a:pPr algn="ctr" eaLnBrk="1" fontAlgn="auto" hangingPunct="1">
              <a:spcAft>
                <a:spcPts val="0"/>
              </a:spcAft>
              <a:defRPr/>
            </a:pPr>
            <a:r>
              <a:rPr lang="cs-CZ" sz="2800" dirty="0" smtClean="0">
                <a:solidFill>
                  <a:schemeClr val="accent1">
                    <a:lumMod val="75000"/>
                  </a:schemeClr>
                </a:solidFill>
              </a:rPr>
              <a:t>Prominutí úroku z prodlení nebo </a:t>
            </a:r>
            <a:br>
              <a:rPr lang="cs-CZ" sz="2800" dirty="0" smtClean="0">
                <a:solidFill>
                  <a:schemeClr val="accent1">
                    <a:lumMod val="75000"/>
                  </a:schemeClr>
                </a:solidFill>
              </a:rPr>
            </a:br>
            <a:r>
              <a:rPr lang="cs-CZ" sz="2800" dirty="0" smtClean="0">
                <a:solidFill>
                  <a:schemeClr val="accent1">
                    <a:lumMod val="75000"/>
                  </a:schemeClr>
                </a:solidFill>
              </a:rPr>
              <a:t>úroku z posečkané částky</a:t>
            </a:r>
            <a:endParaRPr lang="cs-CZ" sz="2800" dirty="0">
              <a:solidFill>
                <a:schemeClr val="accent1">
                  <a:lumMod val="75000"/>
                </a:schemeClr>
              </a:solidFill>
            </a:endParaRPr>
          </a:p>
        </p:txBody>
      </p:sp>
    </p:spTree>
    <p:extLst>
      <p:ext uri="{BB962C8B-B14F-4D97-AF65-F5344CB8AC3E}">
        <p14:creationId xmlns:p14="http://schemas.microsoft.com/office/powerpoint/2010/main" val="278800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000" dirty="0"/>
              <a:t>§ </a:t>
            </a:r>
            <a:r>
              <a:rPr lang="cs-CZ" sz="2000" dirty="0" smtClean="0"/>
              <a:t>259c</a:t>
            </a:r>
            <a:endParaRPr lang="cs-CZ" sz="2000" dirty="0"/>
          </a:p>
          <a:p>
            <a:pPr marL="109537" indent="0" algn="ctr">
              <a:buNone/>
            </a:pPr>
            <a:r>
              <a:rPr lang="cs-CZ" sz="2000" b="1" dirty="0"/>
              <a:t>Společná ustanovení o prominutí daně nebo příslušenství </a:t>
            </a:r>
            <a:r>
              <a:rPr lang="cs-CZ" sz="2000" b="1" dirty="0" smtClean="0"/>
              <a:t>daně</a:t>
            </a:r>
          </a:p>
          <a:p>
            <a:pPr marL="109537" indent="0" algn="ctr">
              <a:buNone/>
            </a:pPr>
            <a:r>
              <a:rPr lang="pl-PL" sz="900" b="1" dirty="0" smtClean="0"/>
              <a:t> </a:t>
            </a:r>
          </a:p>
          <a:p>
            <a:pPr marL="109537" lvl="1" indent="0" algn="just">
              <a:spcBef>
                <a:spcPts val="400"/>
              </a:spcBef>
              <a:buSzPct val="68000"/>
              <a:buNone/>
            </a:pPr>
            <a:r>
              <a:rPr lang="cs-CZ" sz="1800" dirty="0" smtClean="0"/>
              <a:t>(1) Při </a:t>
            </a:r>
            <a:r>
              <a:rPr lang="cs-CZ" sz="1800" dirty="0"/>
              <a:t>posouzení žádosti o prominutí daně nebo příslušenství daně, správce daně </a:t>
            </a:r>
            <a:r>
              <a:rPr lang="cs-CZ" sz="1800" b="1" dirty="0"/>
              <a:t>zohlední četnost porušování povinností při správě daní </a:t>
            </a:r>
            <a:r>
              <a:rPr lang="cs-CZ" sz="1800" dirty="0"/>
              <a:t>daňovým subjektem.</a:t>
            </a:r>
          </a:p>
          <a:p>
            <a:pPr marL="109537" lvl="1" indent="0" algn="just">
              <a:spcBef>
                <a:spcPts val="400"/>
              </a:spcBef>
              <a:buSzPct val="68000"/>
              <a:buNone/>
            </a:pPr>
            <a:r>
              <a:rPr lang="cs-CZ" sz="1800" dirty="0"/>
              <a:t>(</a:t>
            </a:r>
            <a:r>
              <a:rPr lang="cs-CZ" sz="1800" dirty="0" smtClean="0"/>
              <a:t>2) Prominutí </a:t>
            </a:r>
            <a:r>
              <a:rPr lang="cs-CZ" sz="1800" dirty="0"/>
              <a:t>daně nebo příslušenství daně </a:t>
            </a:r>
            <a:r>
              <a:rPr lang="cs-CZ" sz="1800" b="1" dirty="0"/>
              <a:t>není možné</a:t>
            </a:r>
            <a:r>
              <a:rPr lang="cs-CZ" sz="1800" dirty="0"/>
              <a:t>, pokud daňový subjekt nebo osoba, která je členem jeho statutárního orgánu, </a:t>
            </a:r>
            <a:r>
              <a:rPr lang="cs-CZ" sz="1800" b="1" dirty="0"/>
              <a:t>v posledních 3 letech závažným způsobem porušil daňové nebo účetní právní předpisy</a:t>
            </a:r>
            <a:r>
              <a:rPr lang="cs-CZ" sz="1800" dirty="0"/>
              <a:t>.</a:t>
            </a:r>
          </a:p>
          <a:p>
            <a:pPr marL="109537" lvl="1" indent="0" algn="just">
              <a:spcBef>
                <a:spcPts val="400"/>
              </a:spcBef>
              <a:buSzPct val="68000"/>
              <a:buNone/>
            </a:pPr>
            <a:r>
              <a:rPr lang="cs-CZ" sz="1800" dirty="0"/>
              <a:t>(</a:t>
            </a:r>
            <a:r>
              <a:rPr lang="cs-CZ" sz="1800" dirty="0" smtClean="0"/>
              <a:t>3) Pokud </a:t>
            </a:r>
            <a:r>
              <a:rPr lang="cs-CZ" sz="1800" dirty="0"/>
              <a:t>právnická osoba závažným způsobem poruší daňové nebo účetní právní předpisy, hledí se pro účely posouzení splnění podmínky podle odstavce 2 na osobu, která byla v době tohoto porušení v této právnické osobě členem statutárního orgánu, jako by je také porušila.</a:t>
            </a:r>
          </a:p>
          <a:p>
            <a:pPr marL="109537" lvl="1" indent="0" algn="just">
              <a:spcBef>
                <a:spcPts val="400"/>
              </a:spcBef>
              <a:buSzPct val="68000"/>
              <a:buNone/>
            </a:pPr>
            <a:endParaRPr lang="cs-CZ" sz="1800" dirty="0"/>
          </a:p>
          <a:p>
            <a:pPr marL="109537" lvl="1" indent="0">
              <a:spcBef>
                <a:spcPts val="400"/>
              </a:spcBef>
              <a:buSzPct val="6800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32</a:t>
            </a:fld>
            <a:endParaRPr lang="cs-CZ" sz="2800" b="0" dirty="0">
              <a:solidFill>
                <a:schemeClr val="bg1"/>
              </a:solidFill>
            </a:endParaRPr>
          </a:p>
        </p:txBody>
      </p:sp>
    </p:spTree>
    <p:extLst>
      <p:ext uri="{BB962C8B-B14F-4D97-AF65-F5344CB8AC3E}">
        <p14:creationId xmlns:p14="http://schemas.microsoft.com/office/powerpoint/2010/main" val="262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aoblený obdélník 4"/>
          <p:cNvSpPr/>
          <p:nvPr/>
        </p:nvSpPr>
        <p:spPr>
          <a:xfrm>
            <a:off x="251519" y="260648"/>
            <a:ext cx="8681343" cy="56886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33794" name="Rectangle 3"/>
          <p:cNvSpPr>
            <a:spLocks noGrp="1" noChangeArrowheads="1"/>
          </p:cNvSpPr>
          <p:nvPr>
            <p:ph idx="1"/>
          </p:nvPr>
        </p:nvSpPr>
        <p:spPr>
          <a:xfrm>
            <a:off x="467544" y="332656"/>
            <a:ext cx="8136904" cy="5472609"/>
          </a:xfrm>
        </p:spPr>
        <p:txBody>
          <a:bodyPr/>
          <a:lstStyle/>
          <a:p>
            <a:pPr marL="109537" indent="0" algn="ctr">
              <a:buNone/>
            </a:pPr>
            <a:r>
              <a:rPr lang="cs-CZ" sz="2400" dirty="0" smtClean="0"/>
              <a:t>Čl. VII</a:t>
            </a:r>
            <a:endParaRPr lang="cs-CZ" sz="2400" dirty="0"/>
          </a:p>
          <a:p>
            <a:pPr marL="109537" indent="0" algn="ctr">
              <a:buNone/>
            </a:pPr>
            <a:r>
              <a:rPr lang="cs-CZ" sz="2400" b="1" dirty="0" smtClean="0"/>
              <a:t>Přechodná ustanovení</a:t>
            </a:r>
            <a:r>
              <a:rPr lang="pl-PL" sz="2400" b="1" dirty="0" smtClean="0"/>
              <a:t> </a:t>
            </a:r>
          </a:p>
          <a:p>
            <a:pPr marL="109537" lvl="1" indent="0" algn="just">
              <a:spcBef>
                <a:spcPts val="400"/>
              </a:spcBef>
              <a:buSzPct val="68000"/>
              <a:buNone/>
            </a:pPr>
            <a:r>
              <a:rPr lang="cs-CZ" sz="2000" dirty="0" smtClean="0"/>
              <a:t>(…)</a:t>
            </a:r>
          </a:p>
          <a:p>
            <a:pPr marL="109537" lvl="1" indent="0" algn="just">
              <a:spcBef>
                <a:spcPts val="400"/>
              </a:spcBef>
              <a:buSzPct val="68000"/>
              <a:buNone/>
            </a:pPr>
            <a:r>
              <a:rPr lang="cs-CZ" sz="2000" dirty="0" smtClean="0"/>
              <a:t>3. Žádat </a:t>
            </a:r>
            <a:r>
              <a:rPr lang="cs-CZ" sz="2000" dirty="0"/>
              <a:t>o prominutí penále lze pouze v případě </a:t>
            </a:r>
            <a:r>
              <a:rPr lang="cs-CZ" sz="2000" b="1" dirty="0"/>
              <a:t>penále vzniklého ode dne nabytí účinnosti </a:t>
            </a:r>
            <a:r>
              <a:rPr lang="cs-CZ" sz="2000" dirty="0"/>
              <a:t>tohoto zákona.</a:t>
            </a:r>
          </a:p>
          <a:p>
            <a:pPr marL="109537" lvl="1" indent="0" algn="just">
              <a:spcBef>
                <a:spcPts val="400"/>
              </a:spcBef>
              <a:buSzPct val="68000"/>
              <a:buNone/>
            </a:pPr>
            <a:r>
              <a:rPr lang="cs-CZ" sz="2000" dirty="0" smtClean="0"/>
              <a:t>4. Žádat </a:t>
            </a:r>
            <a:r>
              <a:rPr lang="cs-CZ" sz="2000" dirty="0"/>
              <a:t>o prominutí </a:t>
            </a:r>
            <a:r>
              <a:rPr lang="cs-CZ" sz="2000" b="1" dirty="0"/>
              <a:t>úroku </a:t>
            </a:r>
            <a:r>
              <a:rPr lang="cs-CZ" sz="2000" dirty="0"/>
              <a:t>z prodlení nebo úroku z posečkané částky lze pouze v případě úroku </a:t>
            </a:r>
            <a:r>
              <a:rPr lang="cs-CZ" sz="2000" b="1" dirty="0"/>
              <a:t>vzniklého ode dne nabytí účinnosti </a:t>
            </a:r>
            <a:r>
              <a:rPr lang="cs-CZ" sz="2000" dirty="0"/>
              <a:t>tohoto zákona.</a:t>
            </a:r>
          </a:p>
          <a:p>
            <a:pPr marL="109537" lvl="1" indent="0" algn="just">
              <a:spcBef>
                <a:spcPts val="400"/>
              </a:spcBef>
              <a:buSzPct val="68000"/>
              <a:buNone/>
            </a:pPr>
            <a:r>
              <a:rPr lang="cs-CZ" sz="2000" dirty="0" smtClean="0"/>
              <a:t>5. Od </a:t>
            </a:r>
            <a:r>
              <a:rPr lang="cs-CZ" sz="2000" dirty="0"/>
              <a:t>předepsání úroku z posečkané částky vzniklého přede dnem nabytí účinnosti tohoto zákona lze upustit podle dosavadních právních předpisů.</a:t>
            </a:r>
          </a:p>
          <a:p>
            <a:pPr marL="109537" lvl="1" indent="0" algn="just">
              <a:spcBef>
                <a:spcPts val="400"/>
              </a:spcBef>
              <a:buSzPct val="68000"/>
              <a:buNone/>
            </a:pPr>
            <a:r>
              <a:rPr lang="cs-CZ" sz="2000" dirty="0"/>
              <a:t>(…)</a:t>
            </a:r>
          </a:p>
          <a:p>
            <a:pPr marL="109537" lvl="1" indent="0" algn="just">
              <a:spcBef>
                <a:spcPts val="400"/>
              </a:spcBef>
              <a:buSzPct val="68000"/>
              <a:buNone/>
            </a:pPr>
            <a:endParaRPr lang="cs-CZ" sz="1800" dirty="0"/>
          </a:p>
          <a:p>
            <a:pPr marL="109537" lvl="1" indent="0">
              <a:spcBef>
                <a:spcPts val="400"/>
              </a:spcBef>
              <a:buSzPct val="68000"/>
              <a:buNone/>
            </a:pPr>
            <a:endParaRPr lang="cs-CZ" sz="1800" dirty="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1800" b="1" dirty="0" smtClean="0"/>
          </a:p>
          <a:p>
            <a:pPr marL="180000" lvl="1" indent="0" eaLnBrk="1" hangingPunct="1">
              <a:buNone/>
            </a:pPr>
            <a:endParaRPr lang="cs-CZ" sz="1800" b="1" dirty="0"/>
          </a:p>
          <a:p>
            <a:pPr marL="180000" lvl="1" indent="0" eaLnBrk="1" hangingPunct="1">
              <a:buNone/>
            </a:pPr>
            <a:endParaRPr lang="cs-CZ" sz="3600" b="1" dirty="0" smtClean="0"/>
          </a:p>
        </p:txBody>
      </p:sp>
      <p:sp>
        <p:nvSpPr>
          <p:cNvPr id="6"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33</a:t>
            </a:fld>
            <a:endParaRPr lang="cs-CZ" sz="2800" b="0" dirty="0">
              <a:solidFill>
                <a:schemeClr val="bg1"/>
              </a:solidFill>
            </a:endParaRPr>
          </a:p>
        </p:txBody>
      </p:sp>
    </p:spTree>
    <p:extLst>
      <p:ext uri="{BB962C8B-B14F-4D97-AF65-F5344CB8AC3E}">
        <p14:creationId xmlns:p14="http://schemas.microsoft.com/office/powerpoint/2010/main" val="74422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p:cNvSpPr>
          <p:nvPr>
            <p:ph type="body" idx="1"/>
          </p:nvPr>
        </p:nvSpPr>
        <p:spPr>
          <a:xfrm>
            <a:off x="457200" y="548680"/>
            <a:ext cx="8229600" cy="5458420"/>
          </a:xfrm>
        </p:spPr>
        <p:txBody>
          <a:bodyPr/>
          <a:lstStyle/>
          <a:p>
            <a:pPr marL="109537" indent="0" algn="ctr">
              <a:buNone/>
            </a:pPr>
            <a:endParaRPr lang="cs-CZ" sz="1000" b="1" dirty="0" smtClean="0"/>
          </a:p>
          <a:p>
            <a:pPr marL="109537" indent="0" algn="ctr">
              <a:buNone/>
            </a:pPr>
            <a:endParaRPr lang="cs-CZ" sz="16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16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r>
              <a:rPr lang="cs-CZ" sz="5400" dirty="0" smtClean="0">
                <a:solidFill>
                  <a:schemeClr val="accent4">
                    <a:lumMod val="75000"/>
                  </a:schemeClr>
                </a:solidFill>
                <a:effectLst>
                  <a:outerShdw blurRad="38100" dist="38100" dir="2700000" algn="tl">
                    <a:srgbClr val="000000">
                      <a:alpha val="43137"/>
                    </a:srgbClr>
                  </a:outerShdw>
                </a:effectLst>
              </a:rPr>
              <a:t>III. Potencionální derogace</a:t>
            </a:r>
            <a:endParaRPr lang="cs-CZ" sz="3600" dirty="0" smtClean="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5878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1"/>
          <p:cNvSpPr>
            <a:spLocks noGrp="1"/>
          </p:cNvSpPr>
          <p:nvPr>
            <p:ph idx="1"/>
          </p:nvPr>
        </p:nvSpPr>
        <p:spPr>
          <a:xfrm>
            <a:off x="438947" y="1484784"/>
            <a:ext cx="8229600" cy="4248472"/>
          </a:xfrm>
        </p:spPr>
        <p:txBody>
          <a:bodyPr/>
          <a:lstStyle/>
          <a:p>
            <a:r>
              <a:rPr lang="cs-CZ" altLang="cs-CZ" sz="2000" dirty="0" smtClean="0"/>
              <a:t>přechodné </a:t>
            </a:r>
            <a:r>
              <a:rPr lang="cs-CZ" altLang="cs-CZ" sz="2000" dirty="0"/>
              <a:t>ustanovení </a:t>
            </a:r>
            <a:r>
              <a:rPr lang="cs-CZ" altLang="cs-CZ" sz="2000" dirty="0" smtClean="0"/>
              <a:t>řešící </a:t>
            </a:r>
            <a:r>
              <a:rPr lang="cs-CZ" altLang="cs-CZ" sz="2000" dirty="0"/>
              <a:t>vztah mezi lhůtami pro stanovení daně podle </a:t>
            </a:r>
            <a:r>
              <a:rPr lang="cs-CZ" altLang="cs-CZ" sz="2000" dirty="0" smtClean="0"/>
              <a:t>ZSDP a DŘ</a:t>
            </a:r>
          </a:p>
          <a:p>
            <a:r>
              <a:rPr lang="cs-CZ" altLang="cs-CZ" sz="2000" dirty="0" smtClean="0"/>
              <a:t>od </a:t>
            </a:r>
            <a:r>
              <a:rPr lang="cs-CZ" altLang="cs-CZ" sz="2000" dirty="0"/>
              <a:t>účinnosti DŘ se všechny úkony mající vliv na běh této lhůty posuzují jednotně, tj. podle nové </a:t>
            </a:r>
            <a:r>
              <a:rPr lang="cs-CZ" altLang="cs-CZ" sz="2000" dirty="0" smtClean="0"/>
              <a:t>úpravy (= nepravá retroaktivita)</a:t>
            </a:r>
          </a:p>
          <a:p>
            <a:r>
              <a:rPr lang="cs-CZ" altLang="cs-CZ" sz="2000" dirty="0" smtClean="0"/>
              <a:t>argumentace NSS </a:t>
            </a:r>
          </a:p>
          <a:p>
            <a:pPr lvl="1"/>
            <a:r>
              <a:rPr lang="cs-CZ" altLang="cs-CZ" sz="1600" dirty="0" smtClean="0"/>
              <a:t>ohrožení </a:t>
            </a:r>
            <a:r>
              <a:rPr lang="cs-CZ" altLang="cs-CZ" sz="1600" dirty="0"/>
              <a:t>právní jistoty daňových subjektů (a tedy i protiústavnost) </a:t>
            </a:r>
            <a:r>
              <a:rPr lang="cs-CZ" sz="1600" dirty="0">
                <a:latin typeface="Calibri"/>
              </a:rPr>
              <a:t>→ </a:t>
            </a:r>
            <a:r>
              <a:rPr lang="cs-CZ" altLang="cs-CZ" sz="1600" dirty="0" smtClean="0"/>
              <a:t>názor</a:t>
            </a:r>
            <a:r>
              <a:rPr lang="cs-CZ" altLang="cs-CZ" sz="1600" dirty="0"/>
              <a:t>, že lepší by byl model, kdy by se lhůty započaté před účinností DŘ řídily původní právní </a:t>
            </a:r>
            <a:r>
              <a:rPr lang="cs-CZ" altLang="cs-CZ" sz="1600" dirty="0" smtClean="0"/>
              <a:t>úpravou</a:t>
            </a:r>
          </a:p>
          <a:p>
            <a:pPr lvl="1"/>
            <a:r>
              <a:rPr lang="cs-CZ" altLang="cs-CZ" sz="1600" dirty="0" smtClean="0"/>
              <a:t>absence veřejného zájmu pro použití nepravé retroaktivity</a:t>
            </a:r>
          </a:p>
          <a:p>
            <a:r>
              <a:rPr lang="cs-CZ" altLang="cs-CZ" sz="2000" dirty="0" smtClean="0"/>
              <a:t>důvody pro použití nepravé retroaktivity</a:t>
            </a:r>
          </a:p>
          <a:p>
            <a:pPr lvl="1"/>
            <a:r>
              <a:rPr lang="cs-CZ" sz="1600" dirty="0" smtClean="0"/>
              <a:t>zbytečné </a:t>
            </a:r>
            <a:r>
              <a:rPr lang="cs-CZ" sz="1600" dirty="0"/>
              <a:t>oddálení jasnějších pravidel, které nová úprava přinesla (sám </a:t>
            </a:r>
            <a:r>
              <a:rPr lang="cs-CZ" sz="1600" dirty="0" smtClean="0"/>
              <a:t>NSS </a:t>
            </a:r>
            <a:r>
              <a:rPr lang="cs-CZ" sz="1600" dirty="0"/>
              <a:t>připouští, že nová úprava je lepší a </a:t>
            </a:r>
            <a:r>
              <a:rPr lang="cs-CZ" sz="1600" dirty="0" smtClean="0"/>
              <a:t>jednoznačnější)</a:t>
            </a:r>
          </a:p>
          <a:p>
            <a:pPr lvl="1"/>
            <a:r>
              <a:rPr lang="cs-CZ" sz="1600" dirty="0" smtClean="0"/>
              <a:t>dva </a:t>
            </a:r>
            <a:r>
              <a:rPr lang="cs-CZ" sz="1600" dirty="0"/>
              <a:t>různé režimy v případě stejných skutečností (tj. nejednotnost, </a:t>
            </a:r>
            <a:r>
              <a:rPr lang="cs-CZ" sz="1600" dirty="0" smtClean="0"/>
              <a:t>nejistota)</a:t>
            </a:r>
          </a:p>
          <a:p>
            <a:pPr lvl="1"/>
            <a:r>
              <a:rPr lang="cs-CZ" sz="1600" dirty="0" smtClean="0"/>
              <a:t>nutnost </a:t>
            </a:r>
            <a:r>
              <a:rPr lang="cs-CZ" sz="1600" dirty="0"/>
              <a:t>dvojího řešení v rámci informačních systémů (tj. zvýšené náklady</a:t>
            </a:r>
            <a:r>
              <a:rPr lang="cs-CZ" sz="1600" dirty="0" smtClean="0"/>
              <a:t>) </a:t>
            </a:r>
            <a:endParaRPr lang="cs-CZ" sz="1600" dirty="0"/>
          </a:p>
          <a:p>
            <a:endParaRPr lang="cs-CZ" altLang="cs-CZ" sz="2000" dirty="0" smtClean="0"/>
          </a:p>
          <a:p>
            <a:endParaRPr lang="cs-CZ" altLang="cs-CZ" sz="2000" dirty="0">
              <a:solidFill>
                <a:schemeClr val="accent1">
                  <a:lumMod val="75000"/>
                </a:schemeClr>
              </a:solidFill>
            </a:endParaRPr>
          </a:p>
          <a:p>
            <a:endParaRPr lang="cs-CZ" altLang="cs-CZ" sz="2000" dirty="0" smtClean="0"/>
          </a:p>
          <a:p>
            <a:pPr lvl="1"/>
            <a:endParaRPr lang="cs-CZ" sz="1600" dirty="0">
              <a:solidFill>
                <a:schemeClr val="accent1">
                  <a:lumMod val="75000"/>
                </a:schemeClr>
              </a:solidFill>
            </a:endParaRPr>
          </a:p>
          <a:p>
            <a:pPr lvl="1"/>
            <a:endParaRPr lang="cs-CZ" sz="1800" dirty="0">
              <a:solidFill>
                <a:schemeClr val="accent1">
                  <a:lumMod val="75000"/>
                </a:schemeClr>
              </a:solidFill>
            </a:endParaRPr>
          </a:p>
          <a:p>
            <a:pPr lvl="1"/>
            <a:endParaRPr lang="cs-CZ" sz="24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35</a:t>
            </a:fld>
            <a:endParaRPr lang="cs-CZ" sz="2800" b="0" dirty="0">
              <a:solidFill>
                <a:schemeClr val="bg1"/>
              </a:solidFill>
            </a:endParaRPr>
          </a:p>
        </p:txBody>
      </p:sp>
      <p:sp>
        <p:nvSpPr>
          <p:cNvPr id="7" name="Nadpis 2"/>
          <p:cNvSpPr>
            <a:spLocks noGrp="1"/>
          </p:cNvSpPr>
          <p:nvPr>
            <p:ph type="title"/>
          </p:nvPr>
        </p:nvSpPr>
        <p:spPr>
          <a:xfrm>
            <a:off x="467544" y="188640"/>
            <a:ext cx="8280920" cy="1080120"/>
          </a:xfrm>
        </p:spPr>
        <p:txBody>
          <a:bodyPr>
            <a:noAutofit/>
          </a:bodyPr>
          <a:lstStyle/>
          <a:p>
            <a:pPr eaLnBrk="1" fontAlgn="auto" hangingPunct="1">
              <a:spcAft>
                <a:spcPts val="0"/>
              </a:spcAft>
              <a:defRPr/>
            </a:pPr>
            <a:r>
              <a:rPr lang="cs-CZ" sz="3200" dirty="0">
                <a:solidFill>
                  <a:schemeClr val="accent1">
                    <a:lumMod val="75000"/>
                  </a:schemeClr>
                </a:solidFill>
              </a:rPr>
              <a:t>Návrh NSS na </a:t>
            </a:r>
            <a:r>
              <a:rPr lang="cs-CZ" sz="3200" dirty="0" smtClean="0">
                <a:solidFill>
                  <a:schemeClr val="accent1">
                    <a:lumMod val="75000"/>
                  </a:schemeClr>
                </a:solidFill>
              </a:rPr>
              <a:t>derogaci </a:t>
            </a:r>
            <a:r>
              <a:rPr lang="cs-CZ" sz="3200" dirty="0">
                <a:solidFill>
                  <a:schemeClr val="accent1">
                    <a:lumMod val="75000"/>
                  </a:schemeClr>
                </a:solidFill>
              </a:rPr>
              <a:t>§ 264 odst. 4 věty první a </a:t>
            </a:r>
            <a:r>
              <a:rPr lang="cs-CZ" sz="3200" dirty="0" smtClean="0">
                <a:solidFill>
                  <a:schemeClr val="accent1">
                    <a:lumMod val="75000"/>
                  </a:schemeClr>
                </a:solidFill>
              </a:rPr>
              <a:t>druhé DŘ 1/2</a:t>
            </a:r>
            <a:endParaRPr lang="cs-CZ" sz="3200" dirty="0">
              <a:solidFill>
                <a:schemeClr val="accent1">
                  <a:lumMod val="75000"/>
                </a:schemeClr>
              </a:solidFill>
            </a:endParaRPr>
          </a:p>
        </p:txBody>
      </p:sp>
    </p:spTree>
    <p:extLst>
      <p:ext uri="{BB962C8B-B14F-4D97-AF65-F5344CB8AC3E}">
        <p14:creationId xmlns:p14="http://schemas.microsoft.com/office/powerpoint/2010/main" val="822732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1"/>
          <p:cNvSpPr>
            <a:spLocks noGrp="1"/>
          </p:cNvSpPr>
          <p:nvPr>
            <p:ph idx="1"/>
          </p:nvPr>
        </p:nvSpPr>
        <p:spPr>
          <a:xfrm>
            <a:off x="438946" y="1484784"/>
            <a:ext cx="8381525" cy="4248472"/>
          </a:xfrm>
        </p:spPr>
        <p:txBody>
          <a:bodyPr/>
          <a:lstStyle/>
          <a:p>
            <a:pPr lvl="0"/>
            <a:r>
              <a:rPr lang="cs-CZ" sz="2000" dirty="0" smtClean="0"/>
              <a:t>NSS argumentuje </a:t>
            </a:r>
            <a:r>
              <a:rPr lang="cs-CZ" sz="2000" dirty="0"/>
              <a:t>ochranou právní jistoty, avšak ve svém důsledku poptává řešení, které by znamenalo vytvoření daleko větší </a:t>
            </a:r>
            <a:r>
              <a:rPr lang="cs-CZ" sz="2000" dirty="0" smtClean="0"/>
              <a:t>nejistoty</a:t>
            </a:r>
            <a:endParaRPr lang="cs-CZ" sz="2000" dirty="0"/>
          </a:p>
          <a:p>
            <a:pPr lvl="0"/>
            <a:r>
              <a:rPr lang="cs-CZ" sz="2000" dirty="0" smtClean="0"/>
              <a:t>NSS vychází </a:t>
            </a:r>
            <a:r>
              <a:rPr lang="cs-CZ" sz="2000" dirty="0"/>
              <a:t>z mylné představy o kvantitě a délce přechodné doby, po kterou by musel starý režim fungovat paralelně vedle nového (může jít až o 10 let</a:t>
            </a:r>
            <a:r>
              <a:rPr lang="cs-CZ" sz="2000" dirty="0" smtClean="0"/>
              <a:t>)</a:t>
            </a:r>
            <a:endParaRPr lang="cs-CZ" sz="2000" dirty="0"/>
          </a:p>
          <a:p>
            <a:r>
              <a:rPr lang="cs-CZ" altLang="cs-CZ" sz="2000" dirty="0" smtClean="0"/>
              <a:t>důsledky případné derogace</a:t>
            </a:r>
          </a:p>
          <a:p>
            <a:pPr lvl="1"/>
            <a:r>
              <a:rPr lang="cs-CZ" sz="1600" dirty="0"/>
              <a:t>nemožnost stanovení </a:t>
            </a:r>
            <a:r>
              <a:rPr lang="cs-CZ" sz="1600" dirty="0" smtClean="0"/>
              <a:t>daně v „otevřených kauzách“</a:t>
            </a:r>
          </a:p>
          <a:p>
            <a:pPr lvl="1"/>
            <a:r>
              <a:rPr lang="cs-CZ" sz="1600" dirty="0" smtClean="0"/>
              <a:t>nevykonatelnost </a:t>
            </a:r>
            <a:r>
              <a:rPr lang="cs-CZ" sz="1600" dirty="0"/>
              <a:t>pravomocných rozhodnutí o stanovení daně, </a:t>
            </a:r>
            <a:r>
              <a:rPr lang="cs-CZ" sz="1600" dirty="0" smtClean="0"/>
              <a:t>které byly vydány v rozporu s počítáním lhůty dle pravidel obsažených v § 47 odst. 2 ZSDP</a:t>
            </a:r>
            <a:endParaRPr lang="cs-CZ" sz="1600" dirty="0"/>
          </a:p>
          <a:p>
            <a:pPr lvl="1"/>
            <a:r>
              <a:rPr lang="cs-CZ" sz="1600" dirty="0"/>
              <a:t>odhadovaný negativní dopad na veřejné </a:t>
            </a:r>
            <a:r>
              <a:rPr lang="cs-CZ" sz="1600" dirty="0" smtClean="0"/>
              <a:t>rozpočty (6 mld. Kč za FSČR)</a:t>
            </a:r>
            <a:endParaRPr lang="cs-CZ" sz="1600" dirty="0"/>
          </a:p>
          <a:p>
            <a:pPr lvl="1"/>
            <a:r>
              <a:rPr lang="cs-CZ" sz="1600" dirty="0"/>
              <a:t>nežádoucí precedent pro jiná přechodná ustanovení (např. lhůtu pro placení </a:t>
            </a:r>
            <a:r>
              <a:rPr lang="cs-CZ" sz="1600" dirty="0" smtClean="0"/>
              <a:t>daně)</a:t>
            </a:r>
            <a:endParaRPr lang="cs-CZ" sz="1600" dirty="0"/>
          </a:p>
          <a:p>
            <a:r>
              <a:rPr lang="cs-CZ" altLang="cs-CZ" sz="2000" dirty="0" smtClean="0"/>
              <a:t>ze </a:t>
            </a:r>
            <a:r>
              <a:rPr lang="cs-CZ" altLang="cs-CZ" sz="2000" dirty="0"/>
              <a:t>strany MF navrženo vládě přistoupit do řízení jako vedlejší </a:t>
            </a:r>
            <a:r>
              <a:rPr lang="cs-CZ" altLang="cs-CZ" sz="2000" dirty="0" smtClean="0"/>
              <a:t>účastník</a:t>
            </a:r>
            <a:endParaRPr lang="cs-CZ" altLang="cs-CZ" sz="2000" dirty="0"/>
          </a:p>
          <a:p>
            <a:endParaRPr lang="cs-CZ" altLang="cs-CZ" sz="2000" dirty="0">
              <a:solidFill>
                <a:schemeClr val="accent1">
                  <a:lumMod val="75000"/>
                </a:schemeClr>
              </a:solidFill>
            </a:endParaRPr>
          </a:p>
          <a:p>
            <a:endParaRPr lang="cs-CZ" altLang="cs-CZ" sz="2000" dirty="0" smtClean="0"/>
          </a:p>
          <a:p>
            <a:pPr lvl="1"/>
            <a:endParaRPr lang="cs-CZ" sz="1600" dirty="0">
              <a:solidFill>
                <a:schemeClr val="accent1">
                  <a:lumMod val="75000"/>
                </a:schemeClr>
              </a:solidFill>
            </a:endParaRPr>
          </a:p>
          <a:p>
            <a:pPr lvl="1"/>
            <a:endParaRPr lang="cs-CZ" sz="1800" dirty="0">
              <a:solidFill>
                <a:schemeClr val="accent1">
                  <a:lumMod val="75000"/>
                </a:schemeClr>
              </a:solidFill>
            </a:endParaRPr>
          </a:p>
          <a:p>
            <a:pPr lvl="1"/>
            <a:endParaRPr lang="cs-CZ" sz="24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36</a:t>
            </a:fld>
            <a:endParaRPr lang="cs-CZ" sz="2800" b="0" dirty="0">
              <a:solidFill>
                <a:schemeClr val="bg1"/>
              </a:solidFill>
            </a:endParaRPr>
          </a:p>
        </p:txBody>
      </p:sp>
      <p:sp>
        <p:nvSpPr>
          <p:cNvPr id="7" name="Nadpis 2"/>
          <p:cNvSpPr>
            <a:spLocks noGrp="1"/>
          </p:cNvSpPr>
          <p:nvPr>
            <p:ph type="title"/>
          </p:nvPr>
        </p:nvSpPr>
        <p:spPr>
          <a:xfrm>
            <a:off x="467544" y="188640"/>
            <a:ext cx="8280920" cy="1080120"/>
          </a:xfrm>
        </p:spPr>
        <p:txBody>
          <a:bodyPr>
            <a:noAutofit/>
          </a:bodyPr>
          <a:lstStyle/>
          <a:p>
            <a:pPr eaLnBrk="1" fontAlgn="auto" hangingPunct="1">
              <a:spcAft>
                <a:spcPts val="0"/>
              </a:spcAft>
              <a:defRPr/>
            </a:pPr>
            <a:r>
              <a:rPr lang="cs-CZ" sz="3200" dirty="0">
                <a:solidFill>
                  <a:schemeClr val="accent1">
                    <a:lumMod val="75000"/>
                  </a:schemeClr>
                </a:solidFill>
              </a:rPr>
              <a:t>Návrh NSS na </a:t>
            </a:r>
            <a:r>
              <a:rPr lang="cs-CZ" sz="3200" dirty="0" smtClean="0">
                <a:solidFill>
                  <a:schemeClr val="accent1">
                    <a:lumMod val="75000"/>
                  </a:schemeClr>
                </a:solidFill>
              </a:rPr>
              <a:t>derogaci </a:t>
            </a:r>
            <a:r>
              <a:rPr lang="cs-CZ" sz="3200" dirty="0">
                <a:solidFill>
                  <a:schemeClr val="accent1">
                    <a:lumMod val="75000"/>
                  </a:schemeClr>
                </a:solidFill>
              </a:rPr>
              <a:t>§ 264 odst. 4 věty první a </a:t>
            </a:r>
            <a:r>
              <a:rPr lang="cs-CZ" sz="3200" dirty="0" smtClean="0">
                <a:solidFill>
                  <a:schemeClr val="accent1">
                    <a:lumMod val="75000"/>
                  </a:schemeClr>
                </a:solidFill>
              </a:rPr>
              <a:t>druhé DŘ 2/2</a:t>
            </a:r>
            <a:endParaRPr lang="cs-CZ" sz="3200" dirty="0">
              <a:solidFill>
                <a:schemeClr val="accent1">
                  <a:lumMod val="75000"/>
                </a:schemeClr>
              </a:solidFill>
            </a:endParaRPr>
          </a:p>
        </p:txBody>
      </p:sp>
    </p:spTree>
    <p:extLst>
      <p:ext uri="{BB962C8B-B14F-4D97-AF65-F5344CB8AC3E}">
        <p14:creationId xmlns:p14="http://schemas.microsoft.com/office/powerpoint/2010/main" val="310706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idx="1"/>
          </p:nvPr>
        </p:nvSpPr>
        <p:spPr>
          <a:xfrm>
            <a:off x="539552" y="1484784"/>
            <a:ext cx="8229600" cy="1973263"/>
          </a:xfrm>
        </p:spPr>
        <p:txBody>
          <a:bodyPr>
            <a:noAutofit/>
          </a:bodyPr>
          <a:lstStyle/>
          <a:p>
            <a:pPr marL="365760" indent="-256032" algn="ctr" eaLnBrk="1" fontAlgn="auto" hangingPunct="1">
              <a:spcBef>
                <a:spcPct val="0"/>
              </a:spcBef>
              <a:spcAft>
                <a:spcPts val="0"/>
              </a:spcAft>
              <a:buFontTx/>
              <a:buNone/>
              <a:defRPr/>
            </a:pPr>
            <a:r>
              <a:rPr lang="cs-CZ" sz="6000" b="1" dirty="0" smtClean="0">
                <a:solidFill>
                  <a:schemeClr val="accent4">
                    <a:lumMod val="75000"/>
                  </a:schemeClr>
                </a:solidFill>
                <a:effectLst>
                  <a:outerShdw blurRad="38100" dist="38100" dir="2700000" algn="tl">
                    <a:srgbClr val="C0C0C0"/>
                  </a:outerShdw>
                </a:effectLst>
                <a:latin typeface="+mj-lt"/>
                <a:ea typeface="+mj-ea"/>
                <a:cs typeface="+mj-cs"/>
              </a:rPr>
              <a:t>Děkuji </a:t>
            </a:r>
            <a:r>
              <a:rPr lang="cs-CZ" sz="6000" b="1" dirty="0">
                <a:solidFill>
                  <a:schemeClr val="accent4">
                    <a:lumMod val="75000"/>
                  </a:schemeClr>
                </a:solidFill>
                <a:effectLst>
                  <a:outerShdw blurRad="38100" dist="38100" dir="2700000" algn="tl">
                    <a:srgbClr val="C0C0C0"/>
                  </a:outerShdw>
                </a:effectLst>
                <a:latin typeface="+mj-lt"/>
                <a:ea typeface="+mj-ea"/>
                <a:cs typeface="+mj-cs"/>
              </a:rPr>
              <a:t>za Vaši pozornost</a:t>
            </a:r>
          </a:p>
        </p:txBody>
      </p:sp>
      <p:sp>
        <p:nvSpPr>
          <p:cNvPr id="73731" name="Rectangle 4"/>
          <p:cNvSpPr>
            <a:spLocks noChangeArrowheads="1"/>
          </p:cNvSpPr>
          <p:nvPr/>
        </p:nvSpPr>
        <p:spPr bwMode="auto">
          <a:xfrm>
            <a:off x="1088013" y="4077072"/>
            <a:ext cx="68405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cs-CZ" sz="2800" b="1" dirty="0" smtClean="0">
                <a:latin typeface="Lucida Sans Unicode" pitchFamily="34" charset="0"/>
              </a:rPr>
              <a:t>Mgr. Karel Šimek</a:t>
            </a:r>
            <a:endParaRPr lang="cs-CZ" sz="1800" b="1" dirty="0" smtClean="0">
              <a:solidFill>
                <a:schemeClr val="accent1">
                  <a:lumMod val="75000"/>
                </a:schemeClr>
              </a:solidFill>
              <a:latin typeface="Lucida Sans Unicode"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Grp="1" noChangeArrowheads="1"/>
          </p:cNvSpPr>
          <p:nvPr>
            <p:ph idx="1"/>
          </p:nvPr>
        </p:nvSpPr>
        <p:spPr>
          <a:xfrm>
            <a:off x="250825" y="1268413"/>
            <a:ext cx="8518525" cy="5040312"/>
          </a:xfrm>
        </p:spPr>
        <p:txBody>
          <a:bodyPr>
            <a:normAutofit/>
          </a:bodyPr>
          <a:lstStyle/>
          <a:p>
            <a:pPr marL="365760" indent="-256032" eaLnBrk="1" fontAlgn="auto" hangingPunct="1">
              <a:spcAft>
                <a:spcPts val="0"/>
              </a:spcAft>
              <a:buFont typeface="Wingdings 3"/>
              <a:buChar char=""/>
              <a:defRPr/>
            </a:pPr>
            <a:r>
              <a:rPr lang="cs-CZ" sz="2800" dirty="0" smtClean="0"/>
              <a:t>s účinností od 1. ledna 2015 dojde k rozšíření </a:t>
            </a:r>
            <a:r>
              <a:rPr lang="cs-CZ" sz="2800" dirty="0"/>
              <a:t>povinné elektronické formy formulářových </a:t>
            </a:r>
            <a:r>
              <a:rPr lang="cs-CZ" sz="2800" dirty="0" smtClean="0"/>
              <a:t>podání</a:t>
            </a:r>
            <a:endParaRPr lang="cs-CZ" sz="800" dirty="0" smtClean="0"/>
          </a:p>
        </p:txBody>
      </p:sp>
      <p:sp>
        <p:nvSpPr>
          <p:cNvPr id="32771" name="TextovéPole 4"/>
          <p:cNvSpPr txBox="1">
            <a:spLocks noChangeArrowheads="1"/>
          </p:cNvSpPr>
          <p:nvPr/>
        </p:nvSpPr>
        <p:spPr bwMode="auto">
          <a:xfrm>
            <a:off x="311150" y="6308725"/>
            <a:ext cx="1303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2BA81B5F-7795-403B-BCB5-2A95A84C9BDD}" type="slidenum">
              <a:rPr lang="cs-CZ" sz="2000" b="1">
                <a:solidFill>
                  <a:schemeClr val="bg1"/>
                </a:solidFill>
                <a:latin typeface="Lucida Sans Unicode" pitchFamily="34" charset="0"/>
                <a:cs typeface="Arial" charset="0"/>
              </a:rPr>
              <a:pPr eaLnBrk="1" hangingPunct="1"/>
              <a:t>4</a:t>
            </a:fld>
            <a:endParaRPr lang="cs-CZ" sz="2800">
              <a:solidFill>
                <a:schemeClr val="bg1"/>
              </a:solidFill>
              <a:latin typeface="Lucida Sans Unicode" pitchFamily="34" charset="0"/>
              <a:cs typeface="Arial" charset="0"/>
            </a:endParaRPr>
          </a:p>
        </p:txBody>
      </p:sp>
      <p:sp>
        <p:nvSpPr>
          <p:cNvPr id="9" name="Rectangle 2"/>
          <p:cNvSpPr>
            <a:spLocks noGrp="1" noChangeArrowheads="1"/>
          </p:cNvSpPr>
          <p:nvPr>
            <p:ph type="title"/>
          </p:nvPr>
        </p:nvSpPr>
        <p:spPr>
          <a:xfrm>
            <a:off x="314926" y="332656"/>
            <a:ext cx="8581583" cy="892175"/>
          </a:xfrm>
        </p:spPr>
        <p:txBody>
          <a:bodyPr>
            <a:noAutofit/>
          </a:bodyPr>
          <a:lstStyle/>
          <a:p>
            <a:pPr eaLnBrk="1" fontAlgn="auto" hangingPunct="1">
              <a:spcAft>
                <a:spcPts val="0"/>
              </a:spcAft>
              <a:defRPr/>
            </a:pPr>
            <a:r>
              <a:rPr lang="cs-CZ" sz="3200" dirty="0" smtClean="0">
                <a:solidFill>
                  <a:schemeClr val="accent1">
                    <a:lumMod val="75000"/>
                  </a:schemeClr>
                </a:solidFill>
                <a:effectLst>
                  <a:outerShdw blurRad="38100" dist="38100" dir="2700000" algn="tl">
                    <a:srgbClr val="C0C0C0"/>
                  </a:outerShdw>
                </a:effectLst>
              </a:rPr>
              <a:t>Rozšíření povinné elektronické formy</a:t>
            </a:r>
            <a:endParaRPr lang="cs-CZ" sz="3200" dirty="0">
              <a:solidFill>
                <a:schemeClr val="accent1">
                  <a:lumMod val="75000"/>
                </a:schemeClr>
              </a:solidFill>
              <a:effectLst>
                <a:outerShdw blurRad="38100" dist="38100" dir="2700000" algn="tl">
                  <a:srgbClr val="C0C0C0"/>
                </a:outerShdw>
              </a:effectLst>
            </a:endParaRPr>
          </a:p>
        </p:txBody>
      </p:sp>
      <p:sp>
        <p:nvSpPr>
          <p:cNvPr id="7" name="Zaoblený obdélník 6"/>
          <p:cNvSpPr/>
          <p:nvPr/>
        </p:nvSpPr>
        <p:spPr>
          <a:xfrm>
            <a:off x="251519" y="2708920"/>
            <a:ext cx="8681343" cy="309634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8" name="Rectangle 3"/>
          <p:cNvSpPr txBox="1">
            <a:spLocks noChangeArrowheads="1"/>
          </p:cNvSpPr>
          <p:nvPr/>
        </p:nvSpPr>
        <p:spPr bwMode="auto">
          <a:xfrm>
            <a:off x="467544" y="2852936"/>
            <a:ext cx="8136904"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80000" lvl="1" indent="0" algn="just" eaLnBrk="1" hangingPunct="1">
              <a:buFont typeface="Verdana" pitchFamily="34" charset="0"/>
              <a:buNone/>
            </a:pPr>
            <a:r>
              <a:rPr lang="cs-CZ" sz="2400" b="1" dirty="0" smtClean="0">
                <a:solidFill>
                  <a:schemeClr val="accent4">
                    <a:lumMod val="75000"/>
                  </a:schemeClr>
                </a:solidFill>
              </a:rPr>
              <a:t>nový § 72 odst. 4 </a:t>
            </a:r>
            <a:r>
              <a:rPr lang="cs-CZ" sz="2400" dirty="0" smtClean="0"/>
              <a:t>– Má-li daňový subjekt nebo jeho zástupce </a:t>
            </a:r>
            <a:r>
              <a:rPr lang="cs-CZ" sz="2400" strike="sngStrike" dirty="0" smtClean="0"/>
              <a:t>zřízenu</a:t>
            </a:r>
            <a:r>
              <a:rPr lang="cs-CZ" sz="2400" dirty="0" smtClean="0"/>
              <a:t> </a:t>
            </a:r>
            <a:r>
              <a:rPr lang="cs-CZ" sz="2400" b="1" dirty="0" smtClean="0"/>
              <a:t>zpřístupněnu</a:t>
            </a:r>
            <a:r>
              <a:rPr lang="cs-CZ" sz="2400" dirty="0" smtClean="0"/>
              <a:t> datovou schránku nebo zákonem uloženu povinnost mít účetní závěrku ověřenou auditorem, je povinen podání podle odstavce 1 učinit pouze datovou zprávou ve formátu a struktuře zveřejněné správcem daně odeslanou způsobem uvedeným v § 71 odst. 1.</a:t>
            </a:r>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3600" b="1" dirty="0" smtClean="0"/>
          </a:p>
        </p:txBody>
      </p:sp>
    </p:spTree>
    <p:extLst>
      <p:ext uri="{BB962C8B-B14F-4D97-AF65-F5344CB8AC3E}">
        <p14:creationId xmlns:p14="http://schemas.microsoft.com/office/powerpoint/2010/main" val="314236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250825" y="1268413"/>
            <a:ext cx="8569325" cy="5473700"/>
          </a:xfrm>
        </p:spPr>
        <p:txBody>
          <a:bodyPr/>
          <a:lstStyle/>
          <a:p>
            <a:pPr eaLnBrk="1" hangingPunct="1">
              <a:spcBef>
                <a:spcPct val="35000"/>
              </a:spcBef>
              <a:defRPr/>
            </a:pPr>
            <a:r>
              <a:rPr lang="cs-CZ" sz="2800" dirty="0" smtClean="0"/>
              <a:t>nebude </a:t>
            </a:r>
            <a:r>
              <a:rPr lang="cs-CZ" sz="2800" dirty="0"/>
              <a:t>nutné formální oznámení, ale první úkon ve </a:t>
            </a:r>
            <a:r>
              <a:rPr lang="cs-CZ" sz="2800" dirty="0" smtClean="0"/>
              <a:t>věci</a:t>
            </a:r>
            <a:endParaRPr lang="cs-CZ" sz="2400" dirty="0" smtClean="0">
              <a:solidFill>
                <a:schemeClr val="accent4">
                  <a:lumMod val="75000"/>
                </a:schemeClr>
              </a:solidFill>
            </a:endParaRPr>
          </a:p>
          <a:p>
            <a:pPr lvl="2" eaLnBrk="1" hangingPunct="1">
              <a:spcBef>
                <a:spcPct val="35000"/>
              </a:spcBef>
              <a:defRPr/>
            </a:pPr>
            <a:r>
              <a:rPr lang="cs-CZ" sz="2400" dirty="0" smtClean="0"/>
              <a:t>ne vždy je tento koncept optimální…</a:t>
            </a:r>
          </a:p>
          <a:p>
            <a:pPr lvl="2" eaLnBrk="1" hangingPunct="1">
              <a:spcBef>
                <a:spcPct val="35000"/>
              </a:spcBef>
              <a:defRPr/>
            </a:pPr>
            <a:endParaRPr lang="cs-CZ" sz="2200" dirty="0" smtClean="0">
              <a:solidFill>
                <a:schemeClr val="accent1">
                  <a:lumMod val="75000"/>
                </a:schemeClr>
              </a:solidFill>
            </a:endParaRPr>
          </a:p>
          <a:p>
            <a:pPr lvl="1" eaLnBrk="1" hangingPunct="1">
              <a:spcBef>
                <a:spcPct val="35000"/>
              </a:spcBef>
              <a:defRPr/>
            </a:pPr>
            <a:endParaRPr lang="cs-CZ" sz="2400" dirty="0" smtClean="0"/>
          </a:p>
        </p:txBody>
      </p:sp>
      <p:sp>
        <p:nvSpPr>
          <p:cNvPr id="31747" name="TextovéPole 4"/>
          <p:cNvSpPr txBox="1">
            <a:spLocks noChangeArrowheads="1"/>
          </p:cNvSpPr>
          <p:nvPr/>
        </p:nvSpPr>
        <p:spPr bwMode="auto">
          <a:xfrm>
            <a:off x="311150" y="6308725"/>
            <a:ext cx="1303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7F0330A5-0478-4B32-9B8B-B6442C74618E}" type="slidenum">
              <a:rPr lang="cs-CZ" sz="2000" b="1">
                <a:solidFill>
                  <a:schemeClr val="bg1"/>
                </a:solidFill>
                <a:latin typeface="Lucida Sans Unicode" pitchFamily="34" charset="0"/>
                <a:cs typeface="Arial" charset="0"/>
              </a:rPr>
              <a:pPr eaLnBrk="1" hangingPunct="1"/>
              <a:t>5</a:t>
            </a:fld>
            <a:endParaRPr lang="cs-CZ" sz="2800">
              <a:solidFill>
                <a:schemeClr val="bg1"/>
              </a:solidFill>
              <a:latin typeface="Lucida Sans Unicode" pitchFamily="34" charset="0"/>
              <a:cs typeface="Arial" charset="0"/>
            </a:endParaRPr>
          </a:p>
        </p:txBody>
      </p:sp>
      <p:sp>
        <p:nvSpPr>
          <p:cNvPr id="8" name="Rectangle 2"/>
          <p:cNvSpPr>
            <a:spLocks noGrp="1" noChangeArrowheads="1"/>
          </p:cNvSpPr>
          <p:nvPr>
            <p:ph type="title"/>
          </p:nvPr>
        </p:nvSpPr>
        <p:spPr>
          <a:xfrm>
            <a:off x="314926" y="332656"/>
            <a:ext cx="8581583" cy="892175"/>
          </a:xfrm>
        </p:spPr>
        <p:txBody>
          <a:bodyPr>
            <a:noAutofit/>
          </a:bodyPr>
          <a:lstStyle/>
          <a:p>
            <a:pPr eaLnBrk="1" fontAlgn="auto" hangingPunct="1">
              <a:spcAft>
                <a:spcPts val="0"/>
              </a:spcAft>
              <a:defRPr/>
            </a:pPr>
            <a:r>
              <a:rPr lang="cs-CZ" sz="3200" dirty="0" smtClean="0">
                <a:solidFill>
                  <a:schemeClr val="accent1">
                    <a:lumMod val="75000"/>
                  </a:schemeClr>
                </a:solidFill>
                <a:effectLst>
                  <a:outerShdw blurRad="38100" dist="38100" dir="2700000" algn="tl">
                    <a:srgbClr val="C0C0C0"/>
                  </a:outerShdw>
                </a:effectLst>
              </a:rPr>
              <a:t>Změna </a:t>
            </a:r>
            <a:r>
              <a:rPr lang="cs-CZ" sz="3200" dirty="0">
                <a:solidFill>
                  <a:schemeClr val="accent1">
                    <a:lumMod val="75000"/>
                  </a:schemeClr>
                </a:solidFill>
                <a:effectLst>
                  <a:outerShdw blurRad="38100" dist="38100" dir="2700000" algn="tl">
                    <a:srgbClr val="C0C0C0"/>
                  </a:outerShdw>
                </a:effectLst>
              </a:rPr>
              <a:t>konceptu zahájení řízení ex offo </a:t>
            </a:r>
          </a:p>
        </p:txBody>
      </p:sp>
      <p:sp>
        <p:nvSpPr>
          <p:cNvPr id="7" name="Zaoblený obdélník 6"/>
          <p:cNvSpPr/>
          <p:nvPr/>
        </p:nvSpPr>
        <p:spPr>
          <a:xfrm>
            <a:off x="251519" y="2852936"/>
            <a:ext cx="8681343" cy="309634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9" name="Rectangle 3"/>
          <p:cNvSpPr txBox="1">
            <a:spLocks noChangeArrowheads="1"/>
          </p:cNvSpPr>
          <p:nvPr/>
        </p:nvSpPr>
        <p:spPr bwMode="auto">
          <a:xfrm>
            <a:off x="467544" y="2996952"/>
            <a:ext cx="8136904"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80000" lvl="1" indent="0" algn="just" eaLnBrk="1" hangingPunct="1">
              <a:buFont typeface="Verdana" pitchFamily="34" charset="0"/>
              <a:buNone/>
            </a:pPr>
            <a:r>
              <a:rPr lang="cs-CZ" sz="2000" b="1" dirty="0" smtClean="0">
                <a:solidFill>
                  <a:schemeClr val="accent4">
                    <a:lumMod val="75000"/>
                  </a:schemeClr>
                </a:solidFill>
              </a:rPr>
              <a:t>§ 91 odst. 1 </a:t>
            </a:r>
            <a:r>
              <a:rPr lang="cs-CZ" sz="2000" dirty="0" smtClean="0"/>
              <a:t>- Řízení je zahájeno dnem, kdy příslušnému správci daně došlo první podání ve věci učiněné osobou zúčastněnou na správě daní, nebo </a:t>
            </a:r>
            <a:r>
              <a:rPr lang="cs-CZ" sz="2000" b="1" dirty="0" smtClean="0"/>
              <a:t>dnem, kdy správce daně osobě zúčastněné na správě daní oznámil zahájení řízení</a:t>
            </a:r>
            <a:r>
              <a:rPr lang="cs-CZ" sz="2000" dirty="0" smtClean="0"/>
              <a:t>.</a:t>
            </a:r>
          </a:p>
          <a:p>
            <a:pPr marL="180000" lvl="1" indent="0" algn="just" eaLnBrk="1" hangingPunct="1">
              <a:buFont typeface="Verdana" pitchFamily="34" charset="0"/>
              <a:buNone/>
            </a:pPr>
            <a:endParaRPr lang="cs-CZ" sz="800" b="1" dirty="0" smtClean="0"/>
          </a:p>
          <a:p>
            <a:pPr marL="180000" lvl="1" indent="0" algn="just" eaLnBrk="1" hangingPunct="1">
              <a:buFont typeface="Verdana" pitchFamily="34" charset="0"/>
              <a:buNone/>
            </a:pPr>
            <a:r>
              <a:rPr lang="cs-CZ" sz="2000" b="1" dirty="0" smtClean="0">
                <a:solidFill>
                  <a:schemeClr val="accent4">
                    <a:lumMod val="75000"/>
                  </a:schemeClr>
                </a:solidFill>
              </a:rPr>
              <a:t>nový § 91 odst. 1 </a:t>
            </a:r>
            <a:r>
              <a:rPr lang="cs-CZ" sz="2000" dirty="0" smtClean="0"/>
              <a:t>- Řízení je zahájeno dnem, kdy příslušnému správci daně došlo první podání ve věci učiněné osobou zúčastněnou na správě daní, nebo </a:t>
            </a:r>
            <a:r>
              <a:rPr lang="cs-CZ" sz="2000" b="1" dirty="0" smtClean="0"/>
              <a:t>dnem, kdy byl správcem daně vůči osobě zúčastněné na správě daní učiněn první úkon ve věci.</a:t>
            </a: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3600" b="1" dirty="0" smtClean="0"/>
          </a:p>
        </p:txBody>
      </p:sp>
    </p:spTree>
    <p:extLst>
      <p:ext uri="{BB962C8B-B14F-4D97-AF65-F5344CB8AC3E}">
        <p14:creationId xmlns:p14="http://schemas.microsoft.com/office/powerpoint/2010/main" val="324356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idx="1"/>
          </p:nvPr>
        </p:nvSpPr>
        <p:spPr>
          <a:xfrm>
            <a:off x="250825" y="1341438"/>
            <a:ext cx="8518525" cy="4967287"/>
          </a:xfrm>
        </p:spPr>
        <p:txBody>
          <a:bodyPr/>
          <a:lstStyle/>
          <a:p>
            <a:pPr eaLnBrk="1" hangingPunct="1">
              <a:spcBef>
                <a:spcPct val="10000"/>
              </a:spcBef>
            </a:pPr>
            <a:r>
              <a:rPr lang="cs-CZ" sz="2800" dirty="0" smtClean="0"/>
              <a:t>zavedení neúčinnosti rozhodnutí </a:t>
            </a:r>
            <a:r>
              <a:rPr lang="cs-CZ" sz="2800" i="1" dirty="0" smtClean="0"/>
              <a:t>ex lege</a:t>
            </a:r>
            <a:r>
              <a:rPr lang="cs-CZ" sz="2800" dirty="0" smtClean="0"/>
              <a:t> v důsledku změn v rámci soudního přezkumu </a:t>
            </a:r>
          </a:p>
          <a:p>
            <a:pPr lvl="2" algn="just" eaLnBrk="1" hangingPunct="1">
              <a:spcBef>
                <a:spcPts val="1200"/>
              </a:spcBef>
            </a:pPr>
            <a:r>
              <a:rPr lang="cs-CZ" sz="2400" dirty="0"/>
              <a:t>reaguje na diskuse a dohodnuté výstupy v souvislosti s projednáváním novely </a:t>
            </a:r>
            <a:r>
              <a:rPr lang="cs-CZ" sz="2400" dirty="0" err="1"/>
              <a:t>s.ř.s</a:t>
            </a:r>
            <a:r>
              <a:rPr lang="cs-CZ" sz="2400" dirty="0"/>
              <a:t>.</a:t>
            </a:r>
          </a:p>
          <a:p>
            <a:pPr eaLnBrk="1" hangingPunct="1">
              <a:spcBef>
                <a:spcPct val="10000"/>
              </a:spcBef>
            </a:pPr>
            <a:endParaRPr lang="cs-CZ" sz="2800" dirty="0" smtClean="0"/>
          </a:p>
          <a:p>
            <a:pPr eaLnBrk="1" hangingPunct="1">
              <a:spcBef>
                <a:spcPct val="10000"/>
              </a:spcBef>
            </a:pPr>
            <a:endParaRPr lang="cs-CZ" sz="2800" dirty="0" smtClean="0"/>
          </a:p>
          <a:p>
            <a:pPr eaLnBrk="1" hangingPunct="1"/>
            <a:endParaRPr lang="cs-CZ" sz="1200" b="1" dirty="0" smtClean="0"/>
          </a:p>
        </p:txBody>
      </p:sp>
      <p:sp>
        <p:nvSpPr>
          <p:cNvPr id="35843" name="TextovéPole 4"/>
          <p:cNvSpPr txBox="1">
            <a:spLocks noChangeArrowheads="1"/>
          </p:cNvSpPr>
          <p:nvPr/>
        </p:nvSpPr>
        <p:spPr bwMode="auto">
          <a:xfrm>
            <a:off x="311150" y="6308725"/>
            <a:ext cx="1303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E29501E6-FD6D-45E8-A00A-7C14900A0541}" type="slidenum">
              <a:rPr lang="cs-CZ" sz="2000" b="1">
                <a:solidFill>
                  <a:schemeClr val="bg1"/>
                </a:solidFill>
                <a:latin typeface="Lucida Sans Unicode" pitchFamily="34" charset="0"/>
                <a:cs typeface="Arial" charset="0"/>
              </a:rPr>
              <a:pPr eaLnBrk="1" hangingPunct="1"/>
              <a:t>6</a:t>
            </a:fld>
            <a:endParaRPr lang="cs-CZ" sz="2800">
              <a:solidFill>
                <a:schemeClr val="bg1"/>
              </a:solidFill>
              <a:latin typeface="Lucida Sans Unicode" pitchFamily="34" charset="0"/>
              <a:cs typeface="Arial" charset="0"/>
            </a:endParaRPr>
          </a:p>
        </p:txBody>
      </p:sp>
      <p:sp>
        <p:nvSpPr>
          <p:cNvPr id="9" name="Rectangle 2"/>
          <p:cNvSpPr>
            <a:spLocks noGrp="1" noChangeArrowheads="1"/>
          </p:cNvSpPr>
          <p:nvPr>
            <p:ph type="title"/>
          </p:nvPr>
        </p:nvSpPr>
        <p:spPr>
          <a:xfrm>
            <a:off x="314926" y="332656"/>
            <a:ext cx="8581583" cy="892175"/>
          </a:xfrm>
        </p:spPr>
        <p:txBody>
          <a:bodyPr>
            <a:noAutofit/>
          </a:bodyPr>
          <a:lstStyle/>
          <a:p>
            <a:pPr eaLnBrk="1" fontAlgn="auto" hangingPunct="1">
              <a:spcAft>
                <a:spcPts val="0"/>
              </a:spcAft>
              <a:defRPr/>
            </a:pPr>
            <a:r>
              <a:rPr lang="cs-CZ" sz="3200" dirty="0" smtClean="0">
                <a:solidFill>
                  <a:schemeClr val="accent1">
                    <a:lumMod val="75000"/>
                  </a:schemeClr>
                </a:solidFill>
                <a:effectLst>
                  <a:outerShdw blurRad="38100" dist="38100" dir="2700000" algn="tl">
                    <a:srgbClr val="C0C0C0"/>
                  </a:outerShdw>
                </a:effectLst>
              </a:rPr>
              <a:t>Vztah k soudnímu přezkumu</a:t>
            </a:r>
            <a:endParaRPr lang="cs-CZ" sz="3200" dirty="0">
              <a:solidFill>
                <a:schemeClr val="accent1">
                  <a:lumMod val="75000"/>
                </a:schemeClr>
              </a:solidFill>
              <a:effectLst>
                <a:outerShdw blurRad="38100" dist="38100" dir="2700000" algn="tl">
                  <a:srgbClr val="C0C0C0"/>
                </a:outerShdw>
              </a:effectLst>
            </a:endParaRPr>
          </a:p>
        </p:txBody>
      </p:sp>
      <p:sp>
        <p:nvSpPr>
          <p:cNvPr id="6" name="Zaoblený obdélník 5"/>
          <p:cNvSpPr/>
          <p:nvPr/>
        </p:nvSpPr>
        <p:spPr>
          <a:xfrm>
            <a:off x="251519" y="3212976"/>
            <a:ext cx="8681343" cy="273630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7" name="Rectangle 3"/>
          <p:cNvSpPr txBox="1">
            <a:spLocks noChangeArrowheads="1"/>
          </p:cNvSpPr>
          <p:nvPr/>
        </p:nvSpPr>
        <p:spPr bwMode="auto">
          <a:xfrm>
            <a:off x="467544" y="3284984"/>
            <a:ext cx="8136904"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lgn="just" eaLnBrk="1" hangingPunct="1">
              <a:spcBef>
                <a:spcPts val="1200"/>
              </a:spcBef>
              <a:buNone/>
            </a:pPr>
            <a:r>
              <a:rPr lang="cs-CZ" sz="2000" b="1" dirty="0">
                <a:solidFill>
                  <a:schemeClr val="accent4">
                    <a:lumMod val="75000"/>
                  </a:schemeClr>
                </a:solidFill>
              </a:rPr>
              <a:t>nový § 124a </a:t>
            </a:r>
            <a:r>
              <a:rPr lang="cs-CZ" sz="2400" dirty="0"/>
              <a:t>- </a:t>
            </a:r>
            <a:r>
              <a:rPr lang="cs-CZ" sz="2000" dirty="0"/>
              <a:t>Dojde-li v řízení o kasační stížnosti ve správním soudnictví ke zrušení pravomocného rozhodnutí krajského soudu, na jehož základě bylo správcem daně vydáno nové rozhodnutí ve věci v souladu s právním názorem krajského soudu, stává se toto rozhodnutí neúčinným dnem nabytí právní moci nového rozhodnutí krajského soudu, kterým je žaloba zamítnuta nebo ve kterém dojde ke změně právního názoru oproti zrušenému pravomocnému rozhodnutí krajského soudu.</a:t>
            </a:r>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3600" b="1" dirty="0" smtClean="0"/>
          </a:p>
        </p:txBody>
      </p:sp>
    </p:spTree>
    <p:extLst>
      <p:ext uri="{BB962C8B-B14F-4D97-AF65-F5344CB8AC3E}">
        <p14:creationId xmlns:p14="http://schemas.microsoft.com/office/powerpoint/2010/main" val="3664050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250825" y="1268413"/>
            <a:ext cx="8569325" cy="5473700"/>
          </a:xfrm>
        </p:spPr>
        <p:txBody>
          <a:bodyPr/>
          <a:lstStyle/>
          <a:p>
            <a:pPr eaLnBrk="1" hangingPunct="1">
              <a:spcBef>
                <a:spcPct val="35000"/>
              </a:spcBef>
              <a:defRPr/>
            </a:pPr>
            <a:r>
              <a:rPr lang="cs-CZ" sz="2800" dirty="0" smtClean="0"/>
              <a:t>navrácení konceptu předpokladu tvrzení nulové výše daně (nikoli jako pomůcka)</a:t>
            </a:r>
            <a:endParaRPr lang="cs-CZ" sz="2400" dirty="0">
              <a:solidFill>
                <a:schemeClr val="accent4">
                  <a:lumMod val="75000"/>
                </a:schemeClr>
              </a:solidFill>
            </a:endParaRPr>
          </a:p>
          <a:p>
            <a:pPr lvl="2" eaLnBrk="1" hangingPunct="1">
              <a:spcBef>
                <a:spcPct val="35000"/>
              </a:spcBef>
              <a:defRPr/>
            </a:pPr>
            <a:r>
              <a:rPr lang="cs-CZ" sz="2400" dirty="0" smtClean="0"/>
              <a:t>rozdíl mezi stanovením daně podle pomůcek a stanovením daně na základě tohoto předpokladu</a:t>
            </a:r>
            <a:endParaRPr lang="cs-CZ" sz="2400" dirty="0"/>
          </a:p>
          <a:p>
            <a:pPr lvl="2" eaLnBrk="1" hangingPunct="1">
              <a:spcBef>
                <a:spcPct val="35000"/>
              </a:spcBef>
              <a:defRPr/>
            </a:pPr>
            <a:endParaRPr lang="cs-CZ" sz="2200" dirty="0" smtClean="0">
              <a:solidFill>
                <a:schemeClr val="accent1">
                  <a:lumMod val="75000"/>
                </a:schemeClr>
              </a:solidFill>
            </a:endParaRPr>
          </a:p>
          <a:p>
            <a:pPr lvl="1" eaLnBrk="1" hangingPunct="1">
              <a:spcBef>
                <a:spcPct val="35000"/>
              </a:spcBef>
              <a:defRPr/>
            </a:pPr>
            <a:endParaRPr lang="cs-CZ" sz="2400" dirty="0" smtClean="0"/>
          </a:p>
        </p:txBody>
      </p:sp>
      <p:sp>
        <p:nvSpPr>
          <p:cNvPr id="31747" name="TextovéPole 4"/>
          <p:cNvSpPr txBox="1">
            <a:spLocks noChangeArrowheads="1"/>
          </p:cNvSpPr>
          <p:nvPr/>
        </p:nvSpPr>
        <p:spPr bwMode="auto">
          <a:xfrm>
            <a:off x="311150" y="6308725"/>
            <a:ext cx="13033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7F0330A5-0478-4B32-9B8B-B6442C74618E}" type="slidenum">
              <a:rPr lang="cs-CZ" sz="2000" b="1">
                <a:solidFill>
                  <a:schemeClr val="bg1"/>
                </a:solidFill>
                <a:latin typeface="Lucida Sans Unicode" pitchFamily="34" charset="0"/>
                <a:cs typeface="Arial" charset="0"/>
              </a:rPr>
              <a:pPr eaLnBrk="1" hangingPunct="1"/>
              <a:t>7</a:t>
            </a:fld>
            <a:endParaRPr lang="cs-CZ" sz="2800">
              <a:solidFill>
                <a:schemeClr val="bg1"/>
              </a:solidFill>
              <a:latin typeface="Lucida Sans Unicode" pitchFamily="34" charset="0"/>
              <a:cs typeface="Arial" charset="0"/>
            </a:endParaRPr>
          </a:p>
        </p:txBody>
      </p:sp>
      <p:sp>
        <p:nvSpPr>
          <p:cNvPr id="8" name="Rectangle 2"/>
          <p:cNvSpPr>
            <a:spLocks noGrp="1" noChangeArrowheads="1"/>
          </p:cNvSpPr>
          <p:nvPr>
            <p:ph type="title"/>
          </p:nvPr>
        </p:nvSpPr>
        <p:spPr>
          <a:xfrm>
            <a:off x="314926" y="332656"/>
            <a:ext cx="8581583" cy="892175"/>
          </a:xfrm>
        </p:spPr>
        <p:txBody>
          <a:bodyPr>
            <a:noAutofit/>
          </a:bodyPr>
          <a:lstStyle/>
          <a:p>
            <a:pPr eaLnBrk="1" fontAlgn="auto" hangingPunct="1">
              <a:spcAft>
                <a:spcPts val="0"/>
              </a:spcAft>
              <a:defRPr/>
            </a:pPr>
            <a:r>
              <a:rPr lang="cs-CZ" sz="3200" dirty="0" smtClean="0">
                <a:solidFill>
                  <a:schemeClr val="accent1">
                    <a:lumMod val="75000"/>
                  </a:schemeClr>
                </a:solidFill>
                <a:effectLst>
                  <a:outerShdw blurRad="38100" dist="38100" dir="2700000" algn="tl">
                    <a:srgbClr val="C0C0C0"/>
                  </a:outerShdw>
                </a:effectLst>
              </a:rPr>
              <a:t>Předpoklad tvrzení nulové daně</a:t>
            </a:r>
            <a:endParaRPr lang="cs-CZ" sz="3200" dirty="0">
              <a:solidFill>
                <a:schemeClr val="accent1">
                  <a:lumMod val="75000"/>
                </a:schemeClr>
              </a:solidFill>
              <a:effectLst>
                <a:outerShdw blurRad="38100" dist="38100" dir="2700000" algn="tl">
                  <a:srgbClr val="C0C0C0"/>
                </a:outerShdw>
              </a:effectLst>
            </a:endParaRPr>
          </a:p>
        </p:txBody>
      </p:sp>
      <p:sp>
        <p:nvSpPr>
          <p:cNvPr id="7" name="Zaoblený obdélník 6"/>
          <p:cNvSpPr/>
          <p:nvPr/>
        </p:nvSpPr>
        <p:spPr>
          <a:xfrm>
            <a:off x="251519" y="3356992"/>
            <a:ext cx="8681343" cy="23762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cs-CZ"/>
          </a:p>
        </p:txBody>
      </p:sp>
      <p:sp>
        <p:nvSpPr>
          <p:cNvPr id="9" name="Rectangle 3"/>
          <p:cNvSpPr txBox="1">
            <a:spLocks noChangeArrowheads="1"/>
          </p:cNvSpPr>
          <p:nvPr/>
        </p:nvSpPr>
        <p:spPr bwMode="auto">
          <a:xfrm>
            <a:off x="467544" y="3501008"/>
            <a:ext cx="8136904"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80000" lvl="1" indent="0" algn="just" eaLnBrk="1" hangingPunct="1">
              <a:buFont typeface="Verdana" pitchFamily="34" charset="0"/>
              <a:buNone/>
            </a:pPr>
            <a:r>
              <a:rPr lang="cs-CZ" sz="2000" b="1" dirty="0" smtClean="0">
                <a:solidFill>
                  <a:schemeClr val="accent4">
                    <a:lumMod val="75000"/>
                  </a:schemeClr>
                </a:solidFill>
              </a:rPr>
              <a:t>doplnění § 145 odst. 1 </a:t>
            </a:r>
            <a:r>
              <a:rPr lang="cs-CZ" sz="2000" dirty="0" smtClean="0"/>
              <a:t>– Nebylo-li podáno řádné daňové tvrzení, vyzve správce daně daňový subjekt k jeho podání a stanoví náhradní lhůtu. Nevyhoví-li daňový subjekt této výzvě ve stanovené lhůtě, může správce daně vyměřit daň podle pomůcek </a:t>
            </a:r>
            <a:r>
              <a:rPr lang="cs-CZ" sz="2000" b="1" dirty="0" smtClean="0"/>
              <a:t>nebo předpokládat, že daňový subjekt tvrdil v řádném daňovém tvrzení daň ve výši 0 Kč.</a:t>
            </a:r>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1800" b="1" dirty="0" smtClean="0"/>
          </a:p>
          <a:p>
            <a:pPr marL="180000" lvl="1" indent="0" eaLnBrk="1" hangingPunct="1">
              <a:buFont typeface="Verdana" pitchFamily="34" charset="0"/>
              <a:buNone/>
            </a:pPr>
            <a:endParaRPr lang="cs-CZ" sz="3600" b="1" dirty="0" smtClean="0"/>
          </a:p>
        </p:txBody>
      </p:sp>
    </p:spTree>
    <p:extLst>
      <p:ext uri="{BB962C8B-B14F-4D97-AF65-F5344CB8AC3E}">
        <p14:creationId xmlns:p14="http://schemas.microsoft.com/office/powerpoint/2010/main" val="375504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p:cNvSpPr>
          <p:nvPr>
            <p:ph type="body" idx="1"/>
          </p:nvPr>
        </p:nvSpPr>
        <p:spPr>
          <a:xfrm>
            <a:off x="457200" y="548680"/>
            <a:ext cx="8229600" cy="5458420"/>
          </a:xfrm>
        </p:spPr>
        <p:txBody>
          <a:bodyPr/>
          <a:lstStyle/>
          <a:p>
            <a:pPr marL="109537" indent="0" algn="ctr">
              <a:buNone/>
            </a:pPr>
            <a:endParaRPr lang="cs-CZ" sz="1000" b="1" dirty="0" smtClean="0"/>
          </a:p>
          <a:p>
            <a:pPr marL="109537" indent="0" algn="ctr">
              <a:buNone/>
            </a:pPr>
            <a:endParaRPr lang="cs-CZ" sz="16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16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a:solidFill>
                <a:schemeClr val="accent4">
                  <a:lumMod val="75000"/>
                </a:schemeClr>
              </a:solidFill>
              <a:effectLst>
                <a:outerShdw blurRad="38100" dist="38100" dir="2700000" algn="tl">
                  <a:srgbClr val="000000">
                    <a:alpha val="43137"/>
                  </a:srgbClr>
                </a:outerShdw>
              </a:effectLst>
            </a:endParaRPr>
          </a:p>
          <a:p>
            <a:pPr marL="109537" indent="0" algn="ctr">
              <a:buNone/>
            </a:pPr>
            <a:endParaRPr lang="cs-CZ" sz="2000" b="1" dirty="0" smtClean="0">
              <a:solidFill>
                <a:schemeClr val="accent4">
                  <a:lumMod val="75000"/>
                </a:schemeClr>
              </a:solidFill>
              <a:effectLst>
                <a:outerShdw blurRad="38100" dist="38100" dir="2700000" algn="tl">
                  <a:srgbClr val="000000">
                    <a:alpha val="43137"/>
                  </a:srgbClr>
                </a:outerShdw>
              </a:effectLst>
            </a:endParaRPr>
          </a:p>
          <a:p>
            <a:pPr marL="109537" indent="0" algn="ctr">
              <a:buNone/>
            </a:pPr>
            <a:r>
              <a:rPr lang="cs-CZ" sz="5400" dirty="0" smtClean="0">
                <a:solidFill>
                  <a:schemeClr val="accent4">
                    <a:lumMod val="75000"/>
                  </a:schemeClr>
                </a:solidFill>
                <a:effectLst>
                  <a:outerShdw blurRad="38100" dist="38100" dir="2700000" algn="tl">
                    <a:srgbClr val="000000">
                      <a:alpha val="43137"/>
                    </a:srgbClr>
                  </a:outerShdw>
                </a:effectLst>
              </a:rPr>
              <a:t>II. Změny dané řádnou novelou pro rok 2015</a:t>
            </a:r>
            <a:endParaRPr lang="cs-CZ" sz="3600" dirty="0" smtClean="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2807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1"/>
          <p:cNvSpPr>
            <a:spLocks noGrp="1"/>
          </p:cNvSpPr>
          <p:nvPr>
            <p:ph idx="1"/>
          </p:nvPr>
        </p:nvSpPr>
        <p:spPr>
          <a:xfrm>
            <a:off x="438947" y="1196752"/>
            <a:ext cx="8229600" cy="4824536"/>
          </a:xfrm>
        </p:spPr>
        <p:txBody>
          <a:bodyPr/>
          <a:lstStyle/>
          <a:p>
            <a:r>
              <a:rPr lang="cs-CZ" altLang="cs-CZ" sz="2400" dirty="0" smtClean="0"/>
              <a:t>součást novely zákona o daních z příjmů </a:t>
            </a:r>
          </a:p>
          <a:p>
            <a:pPr lvl="1"/>
            <a:r>
              <a:rPr lang="cs-CZ" altLang="cs-CZ" sz="2000" dirty="0" smtClean="0">
                <a:solidFill>
                  <a:schemeClr val="accent1">
                    <a:lumMod val="75000"/>
                  </a:schemeClr>
                </a:solidFill>
              </a:rPr>
              <a:t>sněmovní tisk 252</a:t>
            </a:r>
            <a:endParaRPr lang="cs-CZ" altLang="cs-CZ" sz="2000" dirty="0">
              <a:solidFill>
                <a:schemeClr val="accent1">
                  <a:lumMod val="75000"/>
                </a:schemeClr>
              </a:solidFill>
            </a:endParaRPr>
          </a:p>
          <a:p>
            <a:pPr marL="365125" lvl="1" indent="-255588">
              <a:spcBef>
                <a:spcPts val="400"/>
              </a:spcBef>
              <a:buSzPct val="68000"/>
              <a:buFont typeface="Wingdings 3" pitchFamily="18" charset="2"/>
              <a:buChar char=""/>
              <a:defRPr/>
            </a:pPr>
            <a:r>
              <a:rPr lang="cs-CZ" sz="2400" dirty="0" smtClean="0"/>
              <a:t>podepsána prezidentem 6. listopadu 2014</a:t>
            </a:r>
          </a:p>
          <a:p>
            <a:pPr marL="365125" lvl="1" indent="-255588">
              <a:spcBef>
                <a:spcPts val="400"/>
              </a:spcBef>
              <a:buSzPct val="68000"/>
              <a:buFont typeface="Wingdings 3" pitchFamily="18" charset="2"/>
              <a:buChar char=""/>
            </a:pPr>
            <a:r>
              <a:rPr lang="cs-CZ" sz="2400" dirty="0" smtClean="0"/>
              <a:t>účinnost: 1. ledna 2015</a:t>
            </a:r>
          </a:p>
          <a:p>
            <a:pPr marL="365125" lvl="1" indent="-255588">
              <a:spcBef>
                <a:spcPts val="400"/>
              </a:spcBef>
              <a:buSzPct val="68000"/>
              <a:buFont typeface="Wingdings 3" pitchFamily="18" charset="2"/>
              <a:buChar char=""/>
            </a:pPr>
            <a:r>
              <a:rPr lang="cs-CZ" sz="2400" dirty="0" smtClean="0"/>
              <a:t>část témat doplněna až v Poslanecké sněmovně</a:t>
            </a:r>
          </a:p>
          <a:p>
            <a:pPr marL="365125" lvl="1" indent="-255588">
              <a:spcBef>
                <a:spcPts val="400"/>
              </a:spcBef>
              <a:buSzPct val="68000"/>
              <a:buFont typeface="Wingdings 3" pitchFamily="18" charset="2"/>
              <a:buChar char=""/>
            </a:pPr>
            <a:r>
              <a:rPr lang="cs-CZ" sz="2400" dirty="0" smtClean="0"/>
              <a:t>některá témata vypuštěna na základě vnějšího připomínkového řízení</a:t>
            </a:r>
          </a:p>
          <a:p>
            <a:pPr lvl="1"/>
            <a:r>
              <a:rPr lang="cs-CZ" altLang="cs-CZ" sz="2000" dirty="0" smtClean="0"/>
              <a:t>vypuštěny </a:t>
            </a:r>
            <a:r>
              <a:rPr lang="cs-CZ" altLang="cs-CZ" sz="2000" dirty="0"/>
              <a:t>návrhy na snížení výše úroku</a:t>
            </a:r>
            <a:r>
              <a:rPr lang="cs-CZ" sz="2000" dirty="0"/>
              <a:t> z vratitelného přeplatku, úroku z posečkané částky a úroku z neoprávněného jednání správce </a:t>
            </a:r>
            <a:r>
              <a:rPr lang="cs-CZ" sz="2000" dirty="0" smtClean="0"/>
              <a:t>daně</a:t>
            </a:r>
          </a:p>
          <a:p>
            <a:pPr lvl="1"/>
            <a:r>
              <a:rPr lang="cs-CZ" sz="2000" dirty="0" smtClean="0"/>
              <a:t>v důsledku toho - zrušeno </a:t>
            </a:r>
            <a:r>
              <a:rPr lang="cs-CZ" sz="2000" dirty="0" err="1"/>
              <a:t>zastropování</a:t>
            </a:r>
            <a:r>
              <a:rPr lang="cs-CZ" sz="2000" dirty="0"/>
              <a:t> uplatňování úroku z prodlení po pěti letech </a:t>
            </a:r>
            <a:r>
              <a:rPr lang="cs-CZ" sz="2000" dirty="0">
                <a:solidFill>
                  <a:schemeClr val="accent1">
                    <a:lumMod val="75000"/>
                  </a:schemeClr>
                </a:solidFill>
              </a:rPr>
              <a:t>(§ 252 odst. 4)</a:t>
            </a:r>
            <a:r>
              <a:rPr lang="cs-CZ" sz="2000" dirty="0"/>
              <a:t> </a:t>
            </a:r>
            <a:r>
              <a:rPr lang="cs-CZ" sz="1800" dirty="0"/>
              <a:t>– symetrie s </a:t>
            </a:r>
            <a:r>
              <a:rPr lang="cs-CZ" sz="1800" dirty="0" smtClean="0"/>
              <a:t>ostatními úroky</a:t>
            </a:r>
            <a:endParaRPr lang="cs-CZ" sz="1800" dirty="0"/>
          </a:p>
          <a:p>
            <a:pPr marL="365125" lvl="1" indent="-255588">
              <a:spcBef>
                <a:spcPts val="400"/>
              </a:spcBef>
              <a:buSzPct val="68000"/>
              <a:buFont typeface="Wingdings 3" pitchFamily="18" charset="2"/>
              <a:buChar char=""/>
            </a:pPr>
            <a:endParaRPr lang="cs-CZ" sz="2800" dirty="0" smtClean="0"/>
          </a:p>
          <a:p>
            <a:pPr marL="365125" lvl="1" indent="-255588">
              <a:spcBef>
                <a:spcPts val="400"/>
              </a:spcBef>
              <a:buSzPct val="68000"/>
              <a:buFont typeface="Wingdings 3" pitchFamily="18" charset="2"/>
              <a:buChar char=""/>
            </a:pPr>
            <a:endParaRPr lang="cs-CZ" sz="2800" dirty="0" smtClean="0"/>
          </a:p>
          <a:p>
            <a:pPr marL="365125" lvl="1" indent="-255588">
              <a:spcBef>
                <a:spcPts val="400"/>
              </a:spcBef>
              <a:buSzPct val="68000"/>
              <a:buFont typeface="Wingdings 3" pitchFamily="18" charset="2"/>
              <a:buChar char=""/>
            </a:pPr>
            <a:endParaRPr lang="cs-CZ" sz="2800" dirty="0" smtClean="0"/>
          </a:p>
          <a:p>
            <a:pPr lvl="1"/>
            <a:endParaRPr lang="cs-CZ" sz="1600" dirty="0">
              <a:solidFill>
                <a:schemeClr val="accent1">
                  <a:lumMod val="75000"/>
                </a:schemeClr>
              </a:solidFill>
            </a:endParaRPr>
          </a:p>
          <a:p>
            <a:pPr lvl="1"/>
            <a:endParaRPr lang="cs-CZ" sz="1800" dirty="0">
              <a:solidFill>
                <a:schemeClr val="accent1">
                  <a:lumMod val="75000"/>
                </a:schemeClr>
              </a:solidFill>
            </a:endParaRPr>
          </a:p>
          <a:p>
            <a:pPr lvl="1"/>
            <a:endParaRPr lang="cs-CZ" sz="2400" dirty="0"/>
          </a:p>
        </p:txBody>
      </p:sp>
      <p:sp>
        <p:nvSpPr>
          <p:cNvPr id="4" name="TextovéPole 4"/>
          <p:cNvSpPr txBox="1">
            <a:spLocks noChangeArrowheads="1"/>
          </p:cNvSpPr>
          <p:nvPr/>
        </p:nvSpPr>
        <p:spPr bwMode="auto">
          <a:xfrm>
            <a:off x="323850" y="6308725"/>
            <a:ext cx="1357313" cy="396875"/>
          </a:xfrm>
          <a:prstGeom prst="rect">
            <a:avLst/>
          </a:prstGeom>
          <a:noFill/>
          <a:ln w="9525">
            <a:noFill/>
            <a:miter lim="800000"/>
            <a:headEnd/>
            <a:tailEnd/>
          </a:ln>
        </p:spPr>
        <p:txBody>
          <a:bodyPr>
            <a:spAutoFit/>
          </a:bodyPr>
          <a:lstStyle/>
          <a:p>
            <a:pPr eaLnBrk="1" hangingPunct="1">
              <a:lnSpc>
                <a:spcPct val="100000"/>
              </a:lnSpc>
              <a:spcBef>
                <a:spcPct val="0"/>
              </a:spcBef>
              <a:buClrTx/>
              <a:buSzTx/>
              <a:buFontTx/>
              <a:buNone/>
            </a:pPr>
            <a:fld id="{50BE4A0A-66BB-4C72-9824-1BACBF981EC9}" type="slidenum">
              <a:rPr lang="cs-CZ" sz="2000">
                <a:solidFill>
                  <a:schemeClr val="bg1"/>
                </a:solidFill>
              </a:rPr>
              <a:pPr eaLnBrk="1" hangingPunct="1">
                <a:lnSpc>
                  <a:spcPct val="100000"/>
                </a:lnSpc>
                <a:spcBef>
                  <a:spcPct val="0"/>
                </a:spcBef>
                <a:buClrTx/>
                <a:buSzTx/>
                <a:buFontTx/>
                <a:buNone/>
              </a:pPr>
              <a:t>9</a:t>
            </a:fld>
            <a:endParaRPr lang="cs-CZ" sz="2800" b="0" dirty="0">
              <a:solidFill>
                <a:schemeClr val="bg1"/>
              </a:solidFill>
            </a:endParaRPr>
          </a:p>
        </p:txBody>
      </p:sp>
      <p:sp>
        <p:nvSpPr>
          <p:cNvPr id="7" name="Nadpis 2"/>
          <p:cNvSpPr>
            <a:spLocks noGrp="1"/>
          </p:cNvSpPr>
          <p:nvPr>
            <p:ph type="title"/>
          </p:nvPr>
        </p:nvSpPr>
        <p:spPr>
          <a:xfrm>
            <a:off x="467544" y="188640"/>
            <a:ext cx="8424936" cy="1080120"/>
          </a:xfrm>
        </p:spPr>
        <p:txBody>
          <a:bodyPr>
            <a:noAutofit/>
          </a:bodyPr>
          <a:lstStyle/>
          <a:p>
            <a:pPr eaLnBrk="1" fontAlgn="auto" hangingPunct="1">
              <a:spcAft>
                <a:spcPts val="0"/>
              </a:spcAft>
              <a:defRPr/>
            </a:pPr>
            <a:r>
              <a:rPr lang="cs-CZ" sz="3200" dirty="0" smtClean="0">
                <a:solidFill>
                  <a:schemeClr val="accent1">
                    <a:lumMod val="75000"/>
                  </a:schemeClr>
                </a:solidFill>
              </a:rPr>
              <a:t>Obecně k novele daňového řádu 2015</a:t>
            </a:r>
            <a:endParaRPr lang="cs-CZ" sz="3200" dirty="0">
              <a:solidFill>
                <a:schemeClr val="accent1">
                  <a:lumMod val="75000"/>
                </a:schemeClr>
              </a:solidFill>
            </a:endParaRPr>
          </a:p>
        </p:txBody>
      </p:sp>
    </p:spTree>
    <p:extLst>
      <p:ext uri="{BB962C8B-B14F-4D97-AF65-F5344CB8AC3E}">
        <p14:creationId xmlns:p14="http://schemas.microsoft.com/office/powerpoint/2010/main" val="265475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KDP_CR">
  <a:themeElements>
    <a:clrScheme name="KDP_C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fontScheme name="KDP_CR">
      <a:majorFont>
        <a:latin typeface="Times New Roman"/>
        <a:ea typeface=""/>
        <a:cs typeface=""/>
      </a:majorFont>
      <a:minorFont>
        <a:latin typeface="Times New Roman"/>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KDP_CR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P_C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P_CR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P_CR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P_C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P_C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P_C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hluk">
  <a:themeElements>
    <a:clrScheme name="Mediá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Aerodynamika">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hlu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otiv systém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MF</Template>
  <TotalTime>8911</TotalTime>
  <Words>2664</Words>
  <Application>Microsoft Office PowerPoint</Application>
  <PresentationFormat>Předvádění na obrazovce (4:3)</PresentationFormat>
  <Paragraphs>463</Paragraphs>
  <Slides>37</Slides>
  <Notes>17</Notes>
  <HiddenSlides>0</HiddenSlides>
  <MMClips>0</MMClips>
  <ScaleCrop>false</ScaleCrop>
  <HeadingPairs>
    <vt:vector size="4" baseType="variant">
      <vt:variant>
        <vt:lpstr>Motiv</vt:lpstr>
      </vt:variant>
      <vt:variant>
        <vt:i4>2</vt:i4>
      </vt:variant>
      <vt:variant>
        <vt:lpstr>Nadpisy snímků</vt:lpstr>
      </vt:variant>
      <vt:variant>
        <vt:i4>37</vt:i4>
      </vt:variant>
    </vt:vector>
  </HeadingPairs>
  <TitlesOfParts>
    <vt:vector size="39" baseType="lpstr">
      <vt:lpstr>KDP_CR</vt:lpstr>
      <vt:lpstr>Shluk</vt:lpstr>
      <vt:lpstr>Legislativní novinky  a výhledy v oblasti  správy daní</vt:lpstr>
      <vt:lpstr>Obsah</vt:lpstr>
      <vt:lpstr>Prezentace aplikace PowerPoint</vt:lpstr>
      <vt:lpstr>Rozšíření povinné elektronické formy</vt:lpstr>
      <vt:lpstr>Změna konceptu zahájení řízení ex offo </vt:lpstr>
      <vt:lpstr>Vztah k soudnímu přezkumu</vt:lpstr>
      <vt:lpstr>Předpoklad tvrzení nulové daně</vt:lpstr>
      <vt:lpstr>Prezentace aplikace PowerPoint</vt:lpstr>
      <vt:lpstr>Obecně k novele daňového řádu 2015</vt:lpstr>
      <vt:lpstr>Vyloučení opravných prostředků u delegace a atrakce</vt:lpstr>
      <vt:lpstr>Změna v jednání právnických osob</vt:lpstr>
      <vt:lpstr>Prezentace aplikace PowerPoint</vt:lpstr>
      <vt:lpstr>Změny u některých lhůt</vt:lpstr>
      <vt:lpstr>Změna následků nedodržení elektronické formy</vt:lpstr>
      <vt:lpstr>Prezentace aplikace PowerPoint</vt:lpstr>
      <vt:lpstr>Rozšíření stavění lhůty pro stanovení daně</vt:lpstr>
      <vt:lpstr>Přechod daňové povinnosti u FO</vt:lpstr>
      <vt:lpstr>Prezentace aplikace PowerPoint</vt:lpstr>
      <vt:lpstr>Změny v sankčním systému 1/3</vt:lpstr>
      <vt:lpstr>Změny v sankčním systému 2/3</vt:lpstr>
      <vt:lpstr>Změny v sankčním systému 3/3</vt:lpstr>
      <vt:lpstr>Prezentace aplikace PowerPoint</vt:lpstr>
      <vt:lpstr>Úrok z daňového odpočtu</vt:lpstr>
      <vt:lpstr>Prezentace aplikace PowerPoint</vt:lpstr>
      <vt:lpstr>Prezentace aplikace PowerPoint</vt:lpstr>
      <vt:lpstr>Individuální prominutí příslušenství daně</vt:lpstr>
      <vt:lpstr>Prezentace aplikace PowerPoint</vt:lpstr>
      <vt:lpstr>Prezentace aplikace PowerPoint</vt:lpstr>
      <vt:lpstr>Prominutí penále</vt:lpstr>
      <vt:lpstr>Prezentace aplikace PowerPoint</vt:lpstr>
      <vt:lpstr>Prominutí úroku z prodlení nebo  úroku z posečkané částky</vt:lpstr>
      <vt:lpstr>Prezentace aplikace PowerPoint</vt:lpstr>
      <vt:lpstr>Prezentace aplikace PowerPoint</vt:lpstr>
      <vt:lpstr>Prezentace aplikace PowerPoint</vt:lpstr>
      <vt:lpstr>Návrh NSS na derogaci § 264 odst. 4 věty první a druhé DŘ 1/2</vt:lpstr>
      <vt:lpstr>Návrh NSS na derogaci § 264 odst. 4 věty první a druhé DŘ 2/2</vt:lpstr>
      <vt:lpstr>Prezentace aplikace PowerPoint</vt:lpstr>
    </vt:vector>
  </TitlesOfParts>
  <Company>MF ČR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Karel Šimek</dc:creator>
  <cp:lastModifiedBy>Šimek Karel, Mgr.</cp:lastModifiedBy>
  <cp:revision>675</cp:revision>
  <dcterms:created xsi:type="dcterms:W3CDTF">2006-11-24T12:07:11Z</dcterms:created>
  <dcterms:modified xsi:type="dcterms:W3CDTF">2014-11-10T17:02:54Z</dcterms:modified>
</cp:coreProperties>
</file>