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7" r:id="rId1"/>
  </p:sldMasterIdLst>
  <p:notesMasterIdLst>
    <p:notesMasterId r:id="rId13"/>
  </p:notesMasterIdLst>
  <p:handoutMasterIdLst>
    <p:handoutMasterId r:id="rId14"/>
  </p:handoutMasterIdLst>
  <p:sldIdLst>
    <p:sldId id="585" r:id="rId2"/>
    <p:sldId id="1330" r:id="rId3"/>
    <p:sldId id="1332" r:id="rId4"/>
    <p:sldId id="1338" r:id="rId5"/>
    <p:sldId id="1333" r:id="rId6"/>
    <p:sldId id="1339" r:id="rId7"/>
    <p:sldId id="1340" r:id="rId8"/>
    <p:sldId id="1341" r:id="rId9"/>
    <p:sldId id="1342" r:id="rId10"/>
    <p:sldId id="1343" r:id="rId11"/>
    <p:sldId id="1157" r:id="rId12"/>
  </p:sldIdLst>
  <p:sldSz cx="10668000" cy="6858000"/>
  <p:notesSz cx="6797675" cy="9926638"/>
  <p:defaultTextStyle>
    <a:defPPr>
      <a:defRPr lang="cs-CZ"/>
    </a:defPPr>
    <a:lvl1pPr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1748F"/>
    <a:srgbClr val="FFFFCC"/>
    <a:srgbClr val="FF7C80"/>
    <a:srgbClr val="C0A5C1"/>
    <a:srgbClr val="FF9933"/>
    <a:srgbClr val="996633"/>
    <a:srgbClr val="CC6600"/>
    <a:srgbClr val="9FFFCA"/>
    <a:srgbClr val="B7E4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98686" autoAdjust="0"/>
  </p:normalViewPr>
  <p:slideViewPr>
    <p:cSldViewPr>
      <p:cViewPr>
        <p:scale>
          <a:sx n="62" d="100"/>
          <a:sy n="62" d="100"/>
        </p:scale>
        <p:origin x="-2328" y="-1152"/>
      </p:cViewPr>
      <p:guideLst>
        <p:guide orient="horz" pos="2160"/>
        <p:guide pos="3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75" d="100"/>
          <a:sy n="75" d="100"/>
        </p:scale>
        <p:origin x="-2405" y="-58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68270725276547"/>
          <c:y val="0.24343616393916595"/>
          <c:w val="0.67845117845117897"/>
          <c:h val="0.58766233766233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ln w="12694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12694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FFFF"/>
              </a:solidFill>
              <a:ln w="12694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FFFF"/>
              </a:solidFill>
              <a:ln w="12694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0080"/>
              </a:solidFill>
              <a:ln w="12694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FFFFFF"/>
              </a:solidFill>
              <a:ln w="12694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7844807110473597E-3"/>
                  <c:y val="0.128686940753292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7172308295894E-2"/>
                  <c:y val="-0.1423077050117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Mode val="edge"/>
                  <c:yMode val="edge"/>
                  <c:x val="5.3872053872053897E-2"/>
                  <c:y val="0.2012987012987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Mode val="edge"/>
                  <c:yMode val="edge"/>
                  <c:x val="0.419191919191919"/>
                  <c:y val="9.7402597402597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10101010101010099"/>
                  <c:y val="0.240259740259740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34848484848484901"/>
                  <c:y val="7.4675324675324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89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Pozitivní opatření</c:v>
                </c:pt>
                <c:pt idx="1">
                  <c:v>Negativní opatření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63</c:v>
                </c:pt>
                <c:pt idx="1">
                  <c:v>37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8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24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2" b="0" i="1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Times New Roman CE"/>
                <a:cs typeface="Times New Roman" panose="02020603050405020304" pitchFamily="18" charset="0"/>
              </a:defRPr>
            </a:pPr>
            <a:r>
              <a:rPr lang="cs-CZ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Podle </a:t>
            </a:r>
            <a:r>
              <a:rPr lang="cs-CZ" sz="20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sympatizantů politických stran</a:t>
            </a:r>
          </a:p>
        </c:rich>
      </c:tx>
      <c:layout>
        <c:manualLayout>
          <c:xMode val="edge"/>
          <c:yMode val="edge"/>
          <c:x val="0.31099403084986232"/>
          <c:y val="2.8613969882172189E-2"/>
        </c:manualLayout>
      </c:layout>
      <c:overlay val="0"/>
      <c:spPr>
        <a:noFill/>
        <a:ln w="25415">
          <a:noFill/>
        </a:ln>
      </c:spPr>
    </c:title>
    <c:autoTitleDeleted val="0"/>
    <c:view3D>
      <c:rotX val="9"/>
      <c:hPercent val="54"/>
      <c:rotY val="25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sideWall>
    <c:back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2914513299323613E-2"/>
          <c:y val="0.11100938781504537"/>
          <c:w val="0.92620074933600005"/>
          <c:h val="0.72016629198251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Pozitivní opatření</c:v>
                </c:pt>
              </c:strCache>
            </c:strRef>
          </c:tx>
          <c:spPr>
            <a:solidFill>
              <a:srgbClr val="FF0000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3801015968544501E-3"/>
                  <c:y val="-7.4234031736233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585102678737701E-3"/>
                  <c:y val="-4.33257761492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4690243434559E-3"/>
                  <c:y val="-1.047201527042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1640101762192497E-5"/>
                  <c:y val="1.274621173727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5524231078018303E-4"/>
                  <c:y val="-1.7587669935933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2004136753387E-4"/>
                  <c:y val="-9.64537601324625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 algn="r"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ANO</c:v>
                </c:pt>
                <c:pt idx="1">
                  <c:v>ČSSD</c:v>
                </c:pt>
                <c:pt idx="2">
                  <c:v>KSČM</c:v>
                </c:pt>
                <c:pt idx="3">
                  <c:v>KDU-ČSL</c:v>
                </c:pt>
                <c:pt idx="4">
                  <c:v>TOP 09</c:v>
                </c:pt>
                <c:pt idx="5">
                  <c:v>SPD (Okamura)</c:v>
                </c:pt>
                <c:pt idx="6">
                  <c:v>ODS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87</c:v>
                </c:pt>
                <c:pt idx="1">
                  <c:v>77</c:v>
                </c:pt>
                <c:pt idx="2">
                  <c:v>66</c:v>
                </c:pt>
                <c:pt idx="3">
                  <c:v>66</c:v>
                </c:pt>
                <c:pt idx="4">
                  <c:v>30</c:v>
                </c:pt>
                <c:pt idx="5">
                  <c:v>44</c:v>
                </c:pt>
                <c:pt idx="6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Negativní opatření</c:v>
                </c:pt>
              </c:strCache>
            </c:strRef>
          </c:tx>
          <c:spPr>
            <a:solidFill>
              <a:srgbClr val="66FFFF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607738657620399E-3"/>
                  <c:y val="-3.62639245424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7783799896621E-3"/>
                  <c:y val="-6.2817115874379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153257078116398E-3"/>
                  <c:y val="1.49572474592266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733108031898999E-3"/>
                  <c:y val="-3.7440106757311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5524231078018303E-4"/>
                  <c:y val="9.68524931659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0087653007628699E-3"/>
                  <c:y val="1.48482229758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40153887503251E-3"/>
                  <c:y val="6.35683836887532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ANO</c:v>
                </c:pt>
                <c:pt idx="1">
                  <c:v>ČSSD</c:v>
                </c:pt>
                <c:pt idx="2">
                  <c:v>KSČM</c:v>
                </c:pt>
                <c:pt idx="3">
                  <c:v>KDU-ČSL</c:v>
                </c:pt>
                <c:pt idx="4">
                  <c:v>TOP 09</c:v>
                </c:pt>
                <c:pt idx="5">
                  <c:v>SPD (Okamura)</c:v>
                </c:pt>
                <c:pt idx="6">
                  <c:v>ODS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13</c:v>
                </c:pt>
                <c:pt idx="1">
                  <c:v>23</c:v>
                </c:pt>
                <c:pt idx="2">
                  <c:v>34</c:v>
                </c:pt>
                <c:pt idx="3">
                  <c:v>34</c:v>
                </c:pt>
                <c:pt idx="4">
                  <c:v>70</c:v>
                </c:pt>
                <c:pt idx="5">
                  <c:v>56</c:v>
                </c:pt>
                <c:pt idx="6">
                  <c:v>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6876160"/>
        <c:axId val="26898432"/>
        <c:axId val="0"/>
      </c:bar3DChart>
      <c:catAx>
        <c:axId val="26876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268984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898432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0" vert="horz"/>
              <a:lstStyle/>
              <a:p>
                <a:pPr algn="ctr">
                  <a:defRPr sz="1201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r>
                  <a:rPr lang="cs-CZ"/>
                  <a:t>%</a:t>
                </a:r>
              </a:p>
            </c:rich>
          </c:tx>
          <c:layout>
            <c:manualLayout>
              <c:xMode val="edge"/>
              <c:yMode val="edge"/>
              <c:x val="0.15976452037976721"/>
              <c:y val="0.2706194150408387"/>
            </c:manualLayout>
          </c:layout>
          <c:overlay val="0"/>
          <c:spPr>
            <a:noFill/>
            <a:ln w="25415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1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26876160"/>
        <c:crosses val="autoZero"/>
        <c:crossBetween val="between"/>
        <c:majorUnit val="20"/>
      </c:valAx>
      <c:spPr>
        <a:noFill/>
        <a:ln w="25415">
          <a:noFill/>
        </a:ln>
      </c:spPr>
    </c:plotArea>
    <c:legend>
      <c:legendPos val="b"/>
      <c:layout>
        <c:manualLayout>
          <c:xMode val="edge"/>
          <c:yMode val="edge"/>
          <c:x val="9.2436974789915902E-2"/>
          <c:y val="0.92575406032482599"/>
          <c:w val="0.40131163072169135"/>
          <c:h val="6.7554310374043997E-2"/>
        </c:manualLayout>
      </c:layout>
      <c:overlay val="0"/>
      <c:spPr>
        <a:noFill/>
        <a:ln w="3177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1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6484641638225"/>
          <c:y val="0.27054794520547898"/>
          <c:w val="0.63481228668942002"/>
          <c:h val="0.5719178082191780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ln w="12689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9933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3300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FFCC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000080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CCCCFF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33CCCC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3141309651966302E-2"/>
                  <c:y val="-0.223964961032824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8272415554738803E-2"/>
                  <c:y val="1.1430742747741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6945845391239701E-2"/>
                  <c:y val="-0.1374946108484529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0225252537188497E-3"/>
                  <c:y val="4.854166044912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9.7387428039289407E-3"/>
                  <c:y val="-0.2427854224002999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9.8976109215017094E-2"/>
                  <c:y val="0.342465753424658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79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Víte vše, co potřebujete vědět</c:v>
                </c:pt>
                <c:pt idx="1">
                  <c:v>Chtěl(a) byste vědět více</c:v>
                </c:pt>
                <c:pt idx="2">
                  <c:v>Téma Vás vůbec nezajímá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</c:v>
                </c:pt>
                <c:pt idx="1">
                  <c:v>36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7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99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99425041925676"/>
          <c:y val="0.20696390223949279"/>
          <c:w val="0.69624573378839605"/>
          <c:h val="0.667883211678833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0080"/>
            </a:solidFill>
            <a:ln w="1269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808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FFFF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7356332243315623E-2"/>
                  <c:y val="-0.102119421992721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1861350381024852"/>
                  <c:y val="-0.104304378744428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1769808616746E-2"/>
                  <c:y val="-6.27015875598015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451293350621766E-2"/>
                  <c:y val="-3.32778766412220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23890784982935201"/>
                  <c:y val="0.131386861313869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95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Určitě ano</c:v>
                </c:pt>
                <c:pt idx="1">
                  <c:v>Spíše ano</c:v>
                </c:pt>
                <c:pt idx="2">
                  <c:v>Spíše ne</c:v>
                </c:pt>
                <c:pt idx="3">
                  <c:v>Určitě 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42</c:v>
                </c:pt>
                <c:pt idx="2">
                  <c:v>24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hPercent val="5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sideWall>
    <c:back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4201680672269"/>
          <c:y val="6.1732022543953199E-2"/>
          <c:w val="0.86890756302520999"/>
          <c:h val="0.7665927126989470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Velmi dobrá</c:v>
                </c:pt>
              </c:strCache>
            </c:strRef>
          </c:tx>
          <c:spPr>
            <a:solidFill>
              <a:srgbClr val="FF0000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3801015968544501E-3"/>
                  <c:y val="-7.4234031736233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585102678737701E-3"/>
                  <c:y val="-4.33257761492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562466699855901E-3"/>
                  <c:y val="-4.1150623180721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65398307209745E-3"/>
                  <c:y val="-1.903753309599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77478991596638702"/>
                  <c:y val="0.751740139211137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92268907563025204"/>
                  <c:y val="0.774941995359629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 algn="r"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2015/6</c:v>
                </c:pt>
                <c:pt idx="1">
                  <c:v>2016/5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Spíše dobrá</c:v>
                </c:pt>
              </c:strCache>
            </c:strRef>
          </c:tx>
          <c:spPr>
            <a:solidFill>
              <a:srgbClr val="FF99CC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607738657620399E-3"/>
                  <c:y val="-3.62639245424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7783799896621E-3"/>
                  <c:y val="-6.2817115874379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175912078007103E-3"/>
                  <c:y val="-1.31518637040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9733108031898999E-3"/>
                  <c:y val="-3.7440106757311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77478991596638702"/>
                  <c:y val="0.4779582366589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92268907563025204"/>
                  <c:y val="0.580046403712296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2015/6</c:v>
                </c:pt>
                <c:pt idx="1">
                  <c:v>2016/5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46</c:v>
                </c:pt>
              </c:numCache>
            </c:numRef>
          </c:val>
        </c:ser>
        <c:ser>
          <c:idx val="5"/>
          <c:order val="2"/>
          <c:tx>
            <c:strRef>
              <c:f>Sheet1!$D$1</c:f>
              <c:strCache>
                <c:ptCount val="1"/>
                <c:pt idx="0">
                  <c:v>Spíše špatná</c:v>
                </c:pt>
              </c:strCache>
            </c:strRef>
          </c:tx>
          <c:spPr>
            <a:solidFill>
              <a:srgbClr val="66FFFF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5954951217993199E-3"/>
                  <c:y val="-1.02338567184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1545760617262501E-3"/>
                  <c:y val="-1.597976349444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2015/6</c:v>
                </c:pt>
                <c:pt idx="1">
                  <c:v>2016/5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51</c:v>
                </c:pt>
                <c:pt idx="1">
                  <c:v>46</c:v>
                </c:pt>
              </c:numCache>
            </c:numRef>
          </c:val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Velmi špatná</c:v>
                </c:pt>
              </c:strCache>
            </c:strRef>
          </c:tx>
          <c:spPr>
            <a:solidFill>
              <a:srgbClr val="000099"/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2015/6</c:v>
                </c:pt>
                <c:pt idx="1">
                  <c:v>2016/5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632768"/>
        <c:axId val="32715904"/>
        <c:axId val="0"/>
      </c:bar3DChart>
      <c:catAx>
        <c:axId val="3163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32715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715904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0" vert="horz"/>
              <a:lstStyle/>
              <a:p>
                <a:pPr algn="ctr">
                  <a:defRPr sz="1201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r>
                  <a:rPr lang="cs-CZ"/>
                  <a:t>%</a:t>
                </a:r>
              </a:p>
            </c:rich>
          </c:tx>
          <c:layout>
            <c:manualLayout>
              <c:xMode val="edge"/>
              <c:yMode val="edge"/>
              <c:x val="7.2396205753196705E-2"/>
              <c:y val="0.24973804254377707"/>
            </c:manualLayout>
          </c:layout>
          <c:overlay val="0"/>
          <c:spPr>
            <a:noFill/>
            <a:ln w="25415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1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31632768"/>
        <c:crosses val="autoZero"/>
        <c:crossBetween val="between"/>
        <c:majorUnit val="20"/>
      </c:valAx>
      <c:spPr>
        <a:noFill/>
        <a:ln w="25415">
          <a:noFill/>
        </a:ln>
      </c:spPr>
    </c:plotArea>
    <c:legend>
      <c:legendPos val="b"/>
      <c:layout>
        <c:manualLayout>
          <c:xMode val="edge"/>
          <c:yMode val="edge"/>
          <c:x val="4.7108199089359024E-2"/>
          <c:y val="0.9274382306739628"/>
          <c:w val="0.640326864515261"/>
          <c:h val="6.7607314449167399E-2"/>
        </c:manualLayout>
      </c:layout>
      <c:overlay val="0"/>
      <c:spPr>
        <a:noFill/>
        <a:ln w="3177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1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99425041925676"/>
          <c:y val="0.20696390223949279"/>
          <c:w val="0.69624573378839605"/>
          <c:h val="0.667883211678833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0080"/>
            </a:solidFill>
            <a:ln w="1269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808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FFFF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7356332243315623E-2"/>
                  <c:y val="-0.102119421992721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4410818293405256"/>
                  <c:y val="-4.82591820726313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1769808616746E-2"/>
                  <c:y val="-6.27015875598015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451293350621766E-2"/>
                  <c:y val="-3.32778766412220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23890784982935201"/>
                  <c:y val="0.131386861313869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95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Určitě ano</c:v>
                </c:pt>
                <c:pt idx="1">
                  <c:v>Spíše ano</c:v>
                </c:pt>
                <c:pt idx="2">
                  <c:v>Spíše ne</c:v>
                </c:pt>
                <c:pt idx="3">
                  <c:v>Určitě 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51</c:v>
                </c:pt>
                <c:pt idx="2">
                  <c:v>16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2" b="0" i="1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Times New Roman CE"/>
                <a:cs typeface="Times New Roman" panose="02020603050405020304" pitchFamily="18" charset="0"/>
              </a:defRPr>
            </a:pPr>
            <a:r>
              <a:rPr lang="cs-CZ" sz="2000" b="1" i="0" baseline="0" dirty="0" smtClean="0"/>
              <a:t>Podle </a:t>
            </a:r>
            <a:r>
              <a:rPr lang="cs-CZ" sz="2000" b="1" i="0" baseline="0" dirty="0"/>
              <a:t>toho, zda vyžadují při placení běžných nákupů účtenku</a:t>
            </a:r>
            <a:endParaRPr lang="cs-CZ" sz="2000" b="1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492671562133917"/>
          <c:y val="3.2797620010024411E-2"/>
        </c:manualLayout>
      </c:layout>
      <c:overlay val="0"/>
      <c:spPr>
        <a:noFill/>
        <a:ln w="25415">
          <a:noFill/>
        </a:ln>
      </c:spPr>
    </c:title>
    <c:autoTitleDeleted val="0"/>
    <c:view3D>
      <c:rotX val="9"/>
      <c:hPercent val="5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sideWall>
    <c:backWall>
      <c:thickness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0054288192107566E-2"/>
          <c:y val="0.15481414412520816"/>
          <c:w val="0.95980721077455888"/>
          <c:h val="0.6370873686990358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Pozitivní opatření</c:v>
                </c:pt>
              </c:strCache>
            </c:strRef>
          </c:tx>
          <c:spPr>
            <a:solidFill>
              <a:srgbClr val="FF0000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3801015968544501E-3"/>
                  <c:y val="-7.4234031736233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585102678737701E-3"/>
                  <c:y val="-4.33257761492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4562466699855901E-3"/>
                  <c:y val="-4.1150623180721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65398307209745E-3"/>
                  <c:y val="-1.903753309599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77478991596638702"/>
                  <c:y val="0.751740139211138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92268907563025204"/>
                  <c:y val="0.774941995359629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 algn="r"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Vyžadují vždy+většinou</c:v>
                </c:pt>
                <c:pt idx="1">
                  <c:v>Nevyžadují většinou+vůbec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74</c:v>
                </c:pt>
                <c:pt idx="1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Negativní opatření</c:v>
                </c:pt>
              </c:strCache>
            </c:strRef>
          </c:tx>
          <c:spPr>
            <a:solidFill>
              <a:srgbClr val="66FFFF"/>
            </a:solidFill>
            <a:ln w="12708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607738657620399E-3"/>
                  <c:y val="-3.62639245424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7783799896621E-3"/>
                  <c:y val="-6.2817115874379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8175912078007103E-3"/>
                  <c:y val="-1.31518637040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9733108031898999E-3"/>
                  <c:y val="-3.7440106757311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77478991596638702"/>
                  <c:y val="0.4779582366589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Mode val="edge"/>
                  <c:yMode val="edge"/>
                  <c:x val="0.92268907563025204"/>
                  <c:y val="0.580046403712295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15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Vyžadují vždy+většinou</c:v>
                </c:pt>
                <c:pt idx="1">
                  <c:v>Nevyžadují většinou+vůbec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26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3949568"/>
        <c:axId val="33951104"/>
        <c:axId val="0"/>
      </c:bar3DChart>
      <c:catAx>
        <c:axId val="33949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33951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951104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0" vert="horz"/>
              <a:lstStyle/>
              <a:p>
                <a:pPr algn="ctr">
                  <a:defRPr sz="1201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r>
                  <a:rPr lang="cs-CZ"/>
                  <a:t>%</a:t>
                </a:r>
              </a:p>
            </c:rich>
          </c:tx>
          <c:layout>
            <c:manualLayout>
              <c:xMode val="edge"/>
              <c:yMode val="edge"/>
              <c:x val="0.19755006470897149"/>
              <c:y val="0.30226088268740536"/>
            </c:manualLayout>
          </c:layout>
          <c:overlay val="0"/>
          <c:spPr>
            <a:noFill/>
            <a:ln w="25415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1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33949568"/>
        <c:crosses val="autoZero"/>
        <c:crossBetween val="between"/>
        <c:majorUnit val="20"/>
      </c:valAx>
      <c:spPr>
        <a:noFill/>
        <a:ln w="25415">
          <a:noFill/>
        </a:ln>
      </c:spPr>
    </c:plotArea>
    <c:legend>
      <c:legendPos val="b"/>
      <c:layout>
        <c:manualLayout>
          <c:xMode val="edge"/>
          <c:yMode val="edge"/>
          <c:x val="0"/>
          <c:y val="0.9281901620613644"/>
          <c:w val="0.46806631304603186"/>
          <c:h val="6.4965197215777301E-2"/>
        </c:manualLayout>
      </c:layout>
      <c:overlay val="0"/>
      <c:spPr>
        <a:noFill/>
        <a:ln w="3177">
          <a:noFill/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1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148180460107608"/>
          <c:y val="0.20378154342723004"/>
          <c:w val="0.69624573378839605"/>
          <c:h val="0.667883211678833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0080"/>
            </a:solidFill>
            <a:ln w="1269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CC0099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CC99FF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33CC33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660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9.6430820128837497E-2"/>
                  <c:y val="-0.204903578919461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4368746258915902E-2"/>
                  <c:y val="1.710527921135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7039694102369605E-3"/>
                  <c:y val="-6.487960753910029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7333084910965105E-2"/>
                  <c:y val="-2.315605082707309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23890784982935201"/>
                  <c:y val="0.131386861313869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95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Určitě ano</c:v>
                </c:pt>
                <c:pt idx="1">
                  <c:v>Spíše ano</c:v>
                </c:pt>
                <c:pt idx="2">
                  <c:v>Spíše ne</c:v>
                </c:pt>
                <c:pt idx="3">
                  <c:v>Určitě 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29</c:v>
                </c:pt>
                <c:pt idx="2">
                  <c:v>19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F3B8E6A0-072E-4490-B939-AB9EAA1ED4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155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3238" y="742950"/>
            <a:ext cx="57943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123"/>
            <a:ext cx="4984750" cy="4469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BCDB899B-3329-4B3C-8273-4541855065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692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779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44600" y="1997075"/>
            <a:ext cx="82677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58779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44600" y="3886200"/>
            <a:ext cx="7467600" cy="175101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11600" y="6249988"/>
            <a:ext cx="33782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835EB-D50D-433D-B000-3726E7B5A35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19085-86F5-44A9-9DB3-0199BEA02D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845425" y="306388"/>
            <a:ext cx="2200275" cy="57880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44600" y="306388"/>
            <a:ext cx="6448425" cy="57880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F41B0-C62E-4947-B96A-8328158F94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Nadpis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4600" y="306388"/>
            <a:ext cx="8801100" cy="14319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graf 2"/>
          <p:cNvSpPr>
            <a:spLocks noGrp="1"/>
          </p:cNvSpPr>
          <p:nvPr>
            <p:ph type="chart" idx="1"/>
          </p:nvPr>
        </p:nvSpPr>
        <p:spPr>
          <a:xfrm>
            <a:off x="1244600" y="1979613"/>
            <a:ext cx="88011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62D85-7092-4732-BAC1-08869F654B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164F7-13C4-4F9A-904F-4A25306F9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2963" y="4406900"/>
            <a:ext cx="90678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2963" y="2906713"/>
            <a:ext cx="90678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4DC4A-E62E-4748-B61D-C48F7CD307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4460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72135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9E13-FD3B-4FE8-ACDD-4E088399D8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47132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3400" y="2174875"/>
            <a:ext cx="47132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419725" y="1535113"/>
            <a:ext cx="47148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419725" y="2174875"/>
            <a:ext cx="47148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A2007-50C3-4DD0-8863-6F42F325C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32216-A399-4162-A377-4B737DA646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E5C2C-8BFA-4660-B455-D9A2B7BEF4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350996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70363" y="273050"/>
            <a:ext cx="59642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3400" y="1435100"/>
            <a:ext cx="350996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1149E-AEF1-4A1E-9482-E0678B061A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90738" y="4800600"/>
            <a:ext cx="64008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090738" y="612775"/>
            <a:ext cx="64008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090738" y="5367338"/>
            <a:ext cx="64008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459A6-E232-4C59-981F-6555901E51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sp>
          <p:nvSpPr>
            <p:cNvPr id="58675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8675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58675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5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676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244600" y="306388"/>
            <a:ext cx="88011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58676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44600" y="1979613"/>
            <a:ext cx="88011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58676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46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l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00500" y="6249988"/>
            <a:ext cx="337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r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B15AF86-57CC-4CAC-A6AC-12ACF98CB0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hf hdr="0" ftr="0" dt="0"/>
  <p:txStyles>
    <p:titleStyle>
      <a:lvl1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84175" indent="-384175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31850" indent="-320675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7952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90700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30187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7590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2162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6734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1306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3520" y="2564904"/>
            <a:ext cx="9664784" cy="2736303"/>
          </a:xfrm>
          <a:extLst>
            <a:ext uri="{909E8E84-426E-40DD-AFC4-6F175D3DCCD1}">
              <a14:hiddenFill xmlns:a14="http://schemas.microsoft.com/office/drawing/2010/main">
                <a:solidFill>
                  <a:srgbClr val="7F0107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cs-CZ" sz="4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„Veřejnost o elektronické evidenci tržeb“</a:t>
            </a:r>
            <a:r>
              <a:rPr lang="cs-CZ" sz="42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42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cs-CZ" sz="3200" b="0" dirty="0" smtClean="0">
                <a:latin typeface="Times New Roman" pitchFamily="18" charset="0"/>
              </a:rPr>
              <a:t>Informace ze sociologického výzkumu STEM</a:t>
            </a:r>
          </a:p>
        </p:txBody>
      </p:sp>
      <p:graphicFrame>
        <p:nvGraphicFramePr>
          <p:cNvPr id="463877" name="Object 5"/>
          <p:cNvGraphicFramePr>
            <a:graphicFrameLocks noChangeAspect="1"/>
          </p:cNvGraphicFramePr>
          <p:nvPr/>
        </p:nvGraphicFramePr>
        <p:xfrm>
          <a:off x="311150" y="190500"/>
          <a:ext cx="1223963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190500"/>
                        <a:ext cx="1223963" cy="1220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0" name="Rectangle 8"/>
          <p:cNvSpPr>
            <a:spLocks noChangeArrowheads="1"/>
          </p:cNvSpPr>
          <p:nvPr/>
        </p:nvSpPr>
        <p:spPr bwMode="auto">
          <a:xfrm>
            <a:off x="5694040" y="6135688"/>
            <a:ext cx="4533900" cy="22860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r>
              <a:rPr lang="cs-CZ" altLang="cs-CZ" sz="1800" b="1" dirty="0">
                <a:solidFill>
                  <a:srgbClr val="660033"/>
                </a:solidFill>
                <a:effectLst/>
              </a:rPr>
              <a:t>Praha dne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24. května 2016</a:t>
            </a:r>
            <a:r>
              <a:rPr lang="cs-CZ" altLang="cs-CZ" sz="1600" dirty="0" smtClean="0">
                <a:solidFill>
                  <a:srgbClr val="660033"/>
                </a:solidFill>
                <a:effectLst/>
              </a:rPr>
              <a:t> </a:t>
            </a:r>
            <a:endParaRPr lang="cs-CZ" altLang="cs-CZ" sz="1600" dirty="0">
              <a:solidFill>
                <a:srgbClr val="660033"/>
              </a:solidFill>
              <a:effectLst/>
            </a:endParaRPr>
          </a:p>
        </p:txBody>
      </p:sp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833542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6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74" grpId="0" autoUpdateAnimBg="0"/>
      <p:bldP spid="463880" grpId="0" animBg="1" autoUpdateAnimBg="0"/>
      <p:bldP spid="83354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  <a:t>U tříčtvrtinové většiny dotázaných občanů by </a:t>
            </a:r>
            <a:r>
              <a:rPr lang="cs-CZ" sz="2800" dirty="0" err="1">
                <a:solidFill>
                  <a:schemeClr val="accent2"/>
                </a:solidFill>
                <a:effectLst/>
                <a:latin typeface="Times New Roman" pitchFamily="18" charset="0"/>
              </a:rPr>
              <a:t>slosovatelnost</a:t>
            </a:r>
            <a: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  <a:t> účtenky zvýšila motivaci požadovat </a:t>
            </a:r>
            <a:b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  <a:t>při placení účtenku. 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3" y="1754613"/>
            <a:ext cx="8894439" cy="95105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</a:t>
            </a:r>
            <a:r>
              <a:rPr lang="cs-CZ" sz="2400" b="1" i="1" dirty="0">
                <a:effectLst/>
              </a:rPr>
              <a:t>Zvýšilo by Vaši motivaci požadovat při placení účtenku, pokud by byla tato účtenka slosovatelná o finanční nebo věcné výhry?“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2" name="Graf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032874"/>
              </p:ext>
            </p:extLst>
          </p:nvPr>
        </p:nvGraphicFramePr>
        <p:xfrm>
          <a:off x="1589584" y="2705668"/>
          <a:ext cx="8064896" cy="3544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974718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832667"/>
              </p:ext>
            </p:extLst>
          </p:nvPr>
        </p:nvGraphicFramePr>
        <p:xfrm>
          <a:off x="4932410" y="2492896"/>
          <a:ext cx="1584397" cy="16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1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410" y="2492896"/>
                        <a:ext cx="1584397" cy="16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1733600" y="5475158"/>
            <a:ext cx="7992888" cy="52322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2800" dirty="0" smtClean="0">
                <a:solidFill>
                  <a:schemeClr val="tx2"/>
                </a:solidFill>
                <a:effectLst/>
              </a:rPr>
              <a:t>Děkujeme </a:t>
            </a:r>
            <a:r>
              <a:rPr lang="cs-CZ" sz="2800" dirty="0">
                <a:solidFill>
                  <a:schemeClr val="tx2"/>
                </a:solidFill>
                <a:effectLst/>
              </a:rPr>
              <a:t>za pozornost.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039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46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12825" y="190500"/>
            <a:ext cx="9655175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99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Aktuální bleskový výzkum</a:t>
            </a:r>
            <a:endParaRPr lang="cs-CZ" sz="3990" b="0" dirty="0" smtClean="0">
              <a:solidFill>
                <a:srgbClr val="FAE6B4"/>
              </a:solidFill>
              <a:effectLst/>
              <a:latin typeface="Times New Roman" pitchFamily="18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81113" y="2132856"/>
            <a:ext cx="8733407" cy="4042842"/>
          </a:xfrm>
          <a:noFill/>
        </p:spPr>
        <p:txBody>
          <a:bodyPr/>
          <a:lstStyle/>
          <a:p>
            <a:pPr lvl="1">
              <a:tabLst>
                <a:tab pos="180975" algn="l"/>
              </a:tabLst>
            </a:pPr>
            <a:endParaRPr lang="cs-CZ" altLang="cs-CZ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Termín dotazování: 		9. – 13. května 2016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Dotázáno bylo:		1010 respondentů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endParaRPr lang="cs-CZ" altLang="cs-CZ" sz="2400" b="1" dirty="0" smtClean="0">
              <a:effectLst/>
              <a:latin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Soubor reprezentuje:	populaci ČR starší 18 let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Sběr dat:			CAWI a CATI</a:t>
            </a:r>
          </a:p>
          <a:p>
            <a:pPr marL="0" indent="0">
              <a:buNone/>
              <a:tabLst>
                <a:tab pos="180975" algn="l"/>
              </a:tabLst>
            </a:pPr>
            <a:endParaRPr lang="cs-CZ" altLang="cs-CZ" sz="2400" b="1" dirty="0">
              <a:effectLst/>
              <a:latin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5922963" y="6535738"/>
            <a:ext cx="4533900" cy="93662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281113" y="4130676"/>
            <a:ext cx="93868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2321" tIns="51161" rIns="102321" bIns="51161"/>
          <a:lstStyle/>
          <a:p>
            <a:pPr marL="384175" indent="-384175" algn="l" defTabSz="1023938" eaLnBrk="0" hangingPunct="0">
              <a:lnSpc>
                <a:spcPct val="90000"/>
              </a:lnSpc>
              <a:spcBef>
                <a:spcPct val="25000"/>
              </a:spcBef>
              <a:spcAft>
                <a:spcPct val="50000"/>
              </a:spcAft>
              <a:buClr>
                <a:schemeClr val="tx2"/>
              </a:buClr>
              <a:buSzTx/>
            </a:pPr>
            <a:endParaRPr lang="en-US" altLang="cs-CZ" sz="280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34652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 autoUpdateAnimBg="0"/>
      <p:bldP spid="90115" grpId="0" build="p" autoUpdateAnimBg="0" advAuto="2000"/>
      <p:bldP spid="90118" grpId="0" animBg="1" autoUpdateAnimBg="0"/>
      <p:bldP spid="9011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Téměř dvoutřetinová většina občanů považuje zavedení EET za pozitivní opatření.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01267" y="1846263"/>
            <a:ext cx="8444433" cy="98971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sz="2400" b="1" i="1" dirty="0" smtClean="0">
                <a:effectLst/>
                <a:latin typeface="Times New Roman"/>
                <a:ea typeface="Times New Roman"/>
              </a:rPr>
              <a:t>„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Když zvážíte všechny okolnosti pro a proti elektronické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evidenci 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tržeb,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je 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její zavedení podle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Vás</a:t>
            </a:r>
            <a:r>
              <a:rPr lang="x-none" sz="2400" b="1" i="1" smtClean="0">
                <a:effectLst/>
                <a:latin typeface="Times New Roman"/>
                <a:ea typeface="Times New Roman"/>
              </a:rPr>
              <a:t>:“</a:t>
            </a:r>
            <a:endParaRPr lang="cs-CZ" sz="24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2" name="objek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15747"/>
              </p:ext>
            </p:extLst>
          </p:nvPr>
        </p:nvGraphicFramePr>
        <p:xfrm>
          <a:off x="1626811" y="2527485"/>
          <a:ext cx="7456149" cy="3922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5171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Jasná podpora EET mezi sympatizanty 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vládních stran.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33303" y="1388757"/>
            <a:ext cx="8690394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sz="2000" b="1" i="1" dirty="0" smtClean="0">
                <a:effectLst/>
                <a:latin typeface="Times New Roman"/>
                <a:ea typeface="Times New Roman"/>
              </a:rPr>
              <a:t>„</a:t>
            </a:r>
            <a:r>
              <a:rPr lang="cs-CZ" sz="2000" b="1" i="1" dirty="0">
                <a:effectLst/>
                <a:latin typeface="Times New Roman"/>
                <a:ea typeface="Times New Roman"/>
              </a:rPr>
              <a:t>Když zvážíte všechny okolnosti pro a proti elektronické evidence tržeb, </a:t>
            </a:r>
            <a:r>
              <a:rPr lang="cs-CZ" sz="2000" b="1" i="1" dirty="0" smtClean="0">
                <a:effectLst/>
                <a:latin typeface="Times New Roman"/>
                <a:ea typeface="Times New Roman"/>
              </a:rPr>
              <a:t/>
            </a:r>
            <a:br>
              <a:rPr lang="cs-CZ" sz="2000" b="1" i="1" dirty="0" smtClean="0">
                <a:effectLst/>
                <a:latin typeface="Times New Roman"/>
                <a:ea typeface="Times New Roman"/>
              </a:rPr>
            </a:br>
            <a:r>
              <a:rPr lang="cs-CZ" sz="2000" b="1" i="1" dirty="0" smtClean="0">
                <a:effectLst/>
                <a:latin typeface="Times New Roman"/>
                <a:ea typeface="Times New Roman"/>
              </a:rPr>
              <a:t>je </a:t>
            </a:r>
            <a:r>
              <a:rPr lang="cs-CZ" sz="2000" b="1" i="1" dirty="0">
                <a:effectLst/>
                <a:latin typeface="Times New Roman"/>
                <a:ea typeface="Times New Roman"/>
              </a:rPr>
              <a:t>její zavedení podle </a:t>
            </a:r>
            <a:r>
              <a:rPr lang="cs-CZ" sz="2000" b="1" i="1" dirty="0" smtClean="0">
                <a:effectLst/>
                <a:latin typeface="Times New Roman"/>
                <a:ea typeface="Times New Roman"/>
              </a:rPr>
              <a:t>Vás</a:t>
            </a:r>
            <a:r>
              <a:rPr lang="x-none" sz="2000" b="1" i="1" smtClean="0">
                <a:effectLst/>
                <a:latin typeface="Times New Roman"/>
                <a:ea typeface="Times New Roman"/>
              </a:rPr>
              <a:t>:“</a:t>
            </a:r>
            <a:endParaRPr lang="cs-CZ" sz="20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3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296709"/>
              </p:ext>
            </p:extLst>
          </p:nvPr>
        </p:nvGraphicFramePr>
        <p:xfrm>
          <a:off x="581472" y="2162701"/>
          <a:ext cx="10086528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02720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64687" y="26352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Dvě pětiny občanů vědí o EET, co potřebují. 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Ovšem třetina by se ráda dozvěděla více.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956881"/>
            <a:ext cx="8444433" cy="546519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„Řekl(a) byste, že o elektronické evidenci tržeb:“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3" name="objek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546165"/>
              </p:ext>
            </p:extLst>
          </p:nvPr>
        </p:nvGraphicFramePr>
        <p:xfrm>
          <a:off x="1661591" y="2924944"/>
          <a:ext cx="8208913" cy="3325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509653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  <a:t>Dvoutřetinová většina lidí si myslí, že elektronická evidence tržeb zlepší výběr daní od obchodníků a poskytovatelů služeb. 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3" y="1735282"/>
            <a:ext cx="8894439" cy="98971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>
                <a:effectLst/>
              </a:rPr>
              <a:t>„</a:t>
            </a:r>
            <a:r>
              <a:rPr lang="cs-CZ" sz="2400" b="1" i="1" dirty="0">
                <a:effectLst/>
              </a:rPr>
              <a:t>Myslíte si, že zavedení elektronické evidence tržeb postupně přispěje ke zlepšení výběru daní od obchodníků a poskytovatelů služeb</a:t>
            </a:r>
            <a:r>
              <a:rPr lang="cs-CZ" sz="2400" b="1" i="1" dirty="0" smtClean="0">
                <a:effectLst/>
              </a:rPr>
              <a:t>?“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449185"/>
              </p:ext>
            </p:extLst>
          </p:nvPr>
        </p:nvGraphicFramePr>
        <p:xfrm>
          <a:off x="1661591" y="2852936"/>
          <a:ext cx="7632849" cy="3625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6215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400" dirty="0">
                <a:solidFill>
                  <a:schemeClr val="accent2"/>
                </a:solidFill>
                <a:effectLst/>
                <a:latin typeface="Times New Roman" pitchFamily="18" charset="0"/>
              </a:rPr>
              <a:t>Téměř polovina veřejnosti považuje daňovou morálku obchodníků, prodejců zboží a služeb v České republice </a:t>
            </a:r>
            <a:br>
              <a:rPr lang="cs-CZ" sz="2400" dirty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400" dirty="0">
                <a:solidFill>
                  <a:schemeClr val="accent2"/>
                </a:solidFill>
                <a:effectLst/>
                <a:latin typeface="Times New Roman" pitchFamily="18" charset="0"/>
              </a:rPr>
              <a:t>za dobrou. Tento podíl je mírně vyšší než před rokem. 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3" y="1735282"/>
            <a:ext cx="8894439" cy="98971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</a:t>
            </a:r>
            <a:r>
              <a:rPr lang="cs-CZ" sz="2400" b="1" i="1" dirty="0">
                <a:effectLst/>
              </a:rPr>
              <a:t>Zvážíte-li všechna pro a proti, řekl(a) byste, že daňová morálka obchodníků, prodejců zboží a služeb je dnes v ČR</a:t>
            </a:r>
            <a:r>
              <a:rPr lang="cs-CZ" sz="2400" b="1" i="1" dirty="0" smtClean="0">
                <a:effectLst/>
              </a:rPr>
              <a:t>:“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3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480469"/>
              </p:ext>
            </p:extLst>
          </p:nvPr>
        </p:nvGraphicFramePr>
        <p:xfrm>
          <a:off x="1408113" y="2601278"/>
          <a:ext cx="8462391" cy="3923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42318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>
                <a:solidFill>
                  <a:schemeClr val="accent2"/>
                </a:solidFill>
                <a:effectLst/>
                <a:latin typeface="Times New Roman" pitchFamily="18" charset="0"/>
              </a:rPr>
              <a:t>Podle jasné většiny občanů stát hledá cesty k vyššímu výběru daní od obchodníků a prodejců. 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3" y="1754614"/>
            <a:ext cx="8894439" cy="95105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„Hledá podle Vás stát cesty, jak dosáhnout vyššího výběru daní od </a:t>
            </a:r>
            <a:r>
              <a:rPr lang="cs-CZ" sz="2400" b="1" i="1" dirty="0" smtClean="0">
                <a:effectLst/>
              </a:rPr>
              <a:t>obchodníků </a:t>
            </a:r>
            <a:r>
              <a:rPr lang="cs-CZ" sz="2400" b="1" i="1" dirty="0">
                <a:effectLst/>
              </a:rPr>
              <a:t>a </a:t>
            </a:r>
            <a:r>
              <a:rPr lang="cs-CZ" sz="2400" b="1" i="1" dirty="0" smtClean="0">
                <a:effectLst/>
              </a:rPr>
              <a:t>prodejců na našem trhu?“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6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252679"/>
              </p:ext>
            </p:extLst>
          </p:nvPr>
        </p:nvGraphicFramePr>
        <p:xfrm>
          <a:off x="1661591" y="2852936"/>
          <a:ext cx="8064897" cy="3625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16642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Výrazně vyšší podpora EET mezi těmi, kteří vyžadují při placení účtenky. </a:t>
            </a:r>
            <a:endParaRPr lang="cs-CZ" sz="2800" dirty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2" y="1556792"/>
            <a:ext cx="8894439" cy="95105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„Když zvážíte všechny okolnosti pro a proti elektronické evidenci tržeb, je její zavedení podle Vás: </a:t>
            </a:r>
            <a:r>
              <a:rPr lang="cs-CZ" sz="2400" b="1" i="1" dirty="0" smtClean="0">
                <a:effectLst/>
              </a:rPr>
              <a:t>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2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29230"/>
              </p:ext>
            </p:extLst>
          </p:nvPr>
        </p:nvGraphicFramePr>
        <p:xfrm>
          <a:off x="642944" y="2507846"/>
          <a:ext cx="10025056" cy="400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476634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theme/theme1.xml><?xml version="1.0" encoding="utf-8"?>
<a:theme xmlns:a="http://schemas.openxmlformats.org/drawingml/2006/main" name="Třpyt">
  <a:themeElements>
    <a:clrScheme name="">
      <a:dk1>
        <a:srgbClr val="990033"/>
      </a:dk1>
      <a:lt1>
        <a:srgbClr val="E2E1E3"/>
      </a:lt1>
      <a:dk2>
        <a:srgbClr val="000000"/>
      </a:dk2>
      <a:lt2>
        <a:srgbClr val="FFFFFF"/>
      </a:lt2>
      <a:accent1>
        <a:srgbClr val="DFD7DF"/>
      </a:accent1>
      <a:accent2>
        <a:srgbClr val="6C2448"/>
      </a:accent2>
      <a:accent3>
        <a:srgbClr val="EEEEEF"/>
      </a:accent3>
      <a:accent4>
        <a:srgbClr val="82002A"/>
      </a:accent4>
      <a:accent5>
        <a:srgbClr val="ECE8EC"/>
      </a:accent5>
      <a:accent6>
        <a:srgbClr val="612040"/>
      </a:accent6>
      <a:hlink>
        <a:srgbClr val="842C58"/>
      </a:hlink>
      <a:folHlink>
        <a:srgbClr val="983A5C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10">
        <a:dk1>
          <a:srgbClr val="000099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1">
        <a:dk1>
          <a:srgbClr val="A50021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2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3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4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5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FCD568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E4C15E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28348</TotalTime>
  <Words>366</Words>
  <Application>Microsoft Office PowerPoint</Application>
  <PresentationFormat>Vlastní</PresentationFormat>
  <Paragraphs>95</Paragraphs>
  <Slides>11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Třpyt</vt:lpstr>
      <vt:lpstr>rastrový obrázek</vt:lpstr>
      <vt:lpstr>„Veřejnost o elektronické evidenci tržeb“  Informace ze sociologického výzkumu STEM</vt:lpstr>
      <vt:lpstr>Aktuální bleskový výzkum</vt:lpstr>
      <vt:lpstr>Téměř dvoutřetinová většina občanů považuje zavedení EET za pozitivní opatření.</vt:lpstr>
      <vt:lpstr>Jasná podpora EET mezi sympatizanty  vládních stran.</vt:lpstr>
      <vt:lpstr>Dvě pětiny občanů vědí o EET, co potřebují.  Ovšem třetina by se ráda dozvěděla více.</vt:lpstr>
      <vt:lpstr>Dvoutřetinová většina lidí si myslí, že elektronická evidence tržeb zlepší výběr daní od obchodníků a poskytovatelů služeb. </vt:lpstr>
      <vt:lpstr>Téměř polovina veřejnosti považuje daňovou morálku obchodníků, prodejců zboží a služeb v České republice  za dobrou. Tento podíl je mírně vyšší než před rokem. </vt:lpstr>
      <vt:lpstr>Podle jasné většiny občanů stát hledá cesty k vyššímu výběru daní od obchodníků a prodejců. </vt:lpstr>
      <vt:lpstr>Výrazně vyšší podpora EET mezi těmi, kteří vyžadují při placení účtenky. </vt:lpstr>
      <vt:lpstr>U tříčtvrtinové většiny dotázaných občanů by slosovatelnost účtenky zvýšila motivaci požadovat  při placení účtenku. </vt:lpstr>
      <vt:lpstr>Prezentace aplikace PowerPoint</vt:lpstr>
    </vt:vector>
  </TitlesOfParts>
  <Company>STEM spol. s r.o.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...</dc:title>
  <dc:creator>Jitka</dc:creator>
  <cp:lastModifiedBy>Štěpanyová Gabriela Ing.</cp:lastModifiedBy>
  <cp:revision>1209</cp:revision>
  <cp:lastPrinted>2015-01-30T13:57:33Z</cp:lastPrinted>
  <dcterms:created xsi:type="dcterms:W3CDTF">1999-08-31T13:41:40Z</dcterms:created>
  <dcterms:modified xsi:type="dcterms:W3CDTF">2016-05-23T19:38:59Z</dcterms:modified>
</cp:coreProperties>
</file>