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7" r:id="rId1"/>
  </p:sldMasterIdLst>
  <p:notesMasterIdLst>
    <p:notesMasterId r:id="rId19"/>
  </p:notesMasterIdLst>
  <p:handoutMasterIdLst>
    <p:handoutMasterId r:id="rId20"/>
  </p:handoutMasterIdLst>
  <p:sldIdLst>
    <p:sldId id="585" r:id="rId2"/>
    <p:sldId id="1330" r:id="rId3"/>
    <p:sldId id="1393" r:id="rId4"/>
    <p:sldId id="1381" r:id="rId5"/>
    <p:sldId id="1349" r:id="rId6"/>
    <p:sldId id="1351" r:id="rId7"/>
    <p:sldId id="1382" r:id="rId8"/>
    <p:sldId id="1352" r:id="rId9"/>
    <p:sldId id="1387" r:id="rId10"/>
    <p:sldId id="1339" r:id="rId11"/>
    <p:sldId id="1394" r:id="rId12"/>
    <p:sldId id="1395" r:id="rId13"/>
    <p:sldId id="1396" r:id="rId14"/>
    <p:sldId id="1397" r:id="rId15"/>
    <p:sldId id="1398" r:id="rId16"/>
    <p:sldId id="1392" r:id="rId17"/>
    <p:sldId id="1389" r:id="rId18"/>
  </p:sldIdLst>
  <p:sldSz cx="10668000" cy="6858000"/>
  <p:notesSz cx="6797675" cy="9926638"/>
  <p:defaultTextStyle>
    <a:defPPr>
      <a:defRPr lang="cs-CZ"/>
    </a:defPPr>
    <a:lvl1pPr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buClr>
        <a:schemeClr val="hlink"/>
      </a:buClr>
      <a:buSzPct val="120000"/>
      <a:buFont typeface="Wingdings" pitchFamily="2" charset="2"/>
      <a:buChar char="§"/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FE2D9"/>
    <a:srgbClr val="8E0000"/>
    <a:srgbClr val="C40000"/>
    <a:srgbClr val="FEE2C6"/>
    <a:srgbClr val="FF5D5D"/>
    <a:srgbClr val="FF1D1D"/>
    <a:srgbClr val="CB3943"/>
    <a:srgbClr val="DFD9DF"/>
    <a:srgbClr val="3399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98686" autoAdjust="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3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75" d="100"/>
          <a:sy n="75" d="100"/>
        </p:scale>
        <p:origin x="-2405" y="-58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47970118015564E-2"/>
          <c:y val="6.8985055361378639E-2"/>
          <c:w val="0.88506615704890035"/>
          <c:h val="0.7132408707907211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Pozitivní opatření</c:v>
                </c:pt>
              </c:strCache>
            </c:strRef>
          </c:tx>
          <c:spPr>
            <a:solidFill>
              <a:srgbClr val="FFCC00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0354455390308E-4"/>
                  <c:y val="5.66773114737609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34117796129328E-3"/>
                  <c:y val="-2.63802028141086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63</c:v>
                </c:pt>
                <c:pt idx="1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Negativní opatření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3417581879287191E-4"/>
                  <c:y val="-6.3892790388301972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435657475406796E-4"/>
                  <c:y val="-3.510750776208768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572804434160634E-3"/>
                  <c:y val="2.83951725979436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37</c:v>
                </c:pt>
                <c:pt idx="1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1058560"/>
        <c:axId val="181072640"/>
      </c:barChart>
      <c:catAx>
        <c:axId val="181058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10726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1072640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1058560"/>
        <c:crosses val="autoZero"/>
        <c:crossBetween val="between"/>
        <c:majorUnit val="0.2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5717282600128954"/>
          <c:y val="0.88449744653924578"/>
          <c:w val="0.74863915880191845"/>
          <c:h val="9.2891687591076563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225589225589222E-2"/>
          <c:y val="5.3286430416586018E-2"/>
          <c:w val="0.84401466982973861"/>
          <c:h val="0.7137325025692523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Určitě ano</c:v>
                </c:pt>
              </c:strCache>
            </c:strRef>
          </c:tx>
          <c:spPr>
            <a:solidFill>
              <a:srgbClr val="FF3300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584947700166584E-3"/>
                  <c:y val="-1.25804436893875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451178451178449"/>
                  <c:y val="0.634674922600619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FF9999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5.0253957024463357E-3"/>
                  <c:y val="-9.762950691705326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254981370201216E-3"/>
                  <c:y val="-1.56762801719548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619528619528622"/>
                  <c:y val="0.4489164086687306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35</c:v>
                </c:pt>
                <c:pt idx="1">
                  <c:v>38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66FFFF"/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</c:v>
                </c:pt>
                <c:pt idx="1">
                  <c:v>33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Určitě ne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4.5612753469532301E-3"/>
                  <c:y val="6.08274691103024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15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2340224"/>
        <c:axId val="182366592"/>
      </c:barChart>
      <c:catAx>
        <c:axId val="182340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3665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2366592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340224"/>
        <c:crosses val="autoZero"/>
        <c:crossBetween val="between"/>
        <c:majorUnit val="0.5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9.989049347611921E-2"/>
          <c:y val="0.89126203827101524"/>
          <c:w val="0.81345868340523042"/>
          <c:h val="9.2891687591076563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cs-CZ" sz="1600" dirty="0" smtClean="0"/>
              <a:t>Rozdíly mezi sympatizanty politických stran</a:t>
            </a:r>
            <a:endParaRPr lang="cs-CZ" sz="1600" dirty="0"/>
          </a:p>
        </c:rich>
      </c:tx>
      <c:layout>
        <c:manualLayout>
          <c:xMode val="edge"/>
          <c:yMode val="edge"/>
          <c:x val="0.3101942400913425"/>
          <c:y val="1.420716329598913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9225589225589222E-2"/>
          <c:y val="0.11764703064962059"/>
          <c:w val="0.88506615704890035"/>
          <c:h val="0.6737030158690245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Určitě+spíše ano</c:v>
                </c:pt>
              </c:strCache>
            </c:strRef>
          </c:tx>
          <c:spPr>
            <a:solidFill>
              <a:srgbClr val="CC0066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0354455390308E-4"/>
                  <c:y val="5.66773114737609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34117796129328E-3"/>
                  <c:y val="-2.63802028141086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ANO</c:v>
                </c:pt>
                <c:pt idx="1">
                  <c:v>ČSSD</c:v>
                </c:pt>
                <c:pt idx="2">
                  <c:v>SPD</c:v>
                </c:pt>
                <c:pt idx="3">
                  <c:v>KSČM</c:v>
                </c:pt>
                <c:pt idx="4">
                  <c:v>KDU</c:v>
                </c:pt>
                <c:pt idx="5">
                  <c:v>Piráti</c:v>
                </c:pt>
                <c:pt idx="6">
                  <c:v>TOP09+STAN</c:v>
                </c:pt>
                <c:pt idx="7">
                  <c:v>ODS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82</c:v>
                </c:pt>
                <c:pt idx="1">
                  <c:v>61</c:v>
                </c:pt>
                <c:pt idx="2">
                  <c:v>55</c:v>
                </c:pt>
                <c:pt idx="3">
                  <c:v>54</c:v>
                </c:pt>
                <c:pt idx="4">
                  <c:v>48</c:v>
                </c:pt>
                <c:pt idx="5">
                  <c:v>40</c:v>
                </c:pt>
                <c:pt idx="6">
                  <c:v>34</c:v>
                </c:pt>
                <c:pt idx="7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Určitě+spíše ne</c:v>
                </c:pt>
              </c:strCache>
            </c:strRef>
          </c:tx>
          <c:spPr>
            <a:solidFill>
              <a:srgbClr val="00CCFF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3417581879287191E-4"/>
                  <c:y val="-6.3892790388301972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435657475406796E-4"/>
                  <c:y val="-3.510750776208768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572804434160634E-3"/>
                  <c:y val="2.83951725979436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ANO</c:v>
                </c:pt>
                <c:pt idx="1">
                  <c:v>ČSSD</c:v>
                </c:pt>
                <c:pt idx="2">
                  <c:v>SPD</c:v>
                </c:pt>
                <c:pt idx="3">
                  <c:v>KSČM</c:v>
                </c:pt>
                <c:pt idx="4">
                  <c:v>KDU</c:v>
                </c:pt>
                <c:pt idx="5">
                  <c:v>Piráti</c:v>
                </c:pt>
                <c:pt idx="6">
                  <c:v>TOP09+STAN</c:v>
                </c:pt>
                <c:pt idx="7">
                  <c:v>ODS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18</c:v>
                </c:pt>
                <c:pt idx="1">
                  <c:v>39</c:v>
                </c:pt>
                <c:pt idx="2">
                  <c:v>45</c:v>
                </c:pt>
                <c:pt idx="3">
                  <c:v>46</c:v>
                </c:pt>
                <c:pt idx="4">
                  <c:v>52</c:v>
                </c:pt>
                <c:pt idx="5">
                  <c:v>60</c:v>
                </c:pt>
                <c:pt idx="6">
                  <c:v>66</c:v>
                </c:pt>
                <c:pt idx="7">
                  <c:v>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1974528"/>
        <c:axId val="181976064"/>
      </c:barChart>
      <c:catAx>
        <c:axId val="181974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19760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1976064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1974528"/>
        <c:crosses val="autoZero"/>
        <c:crossBetween val="between"/>
        <c:majorUnit val="0.2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9.989049347611921E-2"/>
          <c:y val="0.89126203827101524"/>
          <c:w val="0.81345868340523042"/>
          <c:h val="9.2891687591076563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225589225589222E-2"/>
          <c:y val="5.3286430416586018E-2"/>
          <c:w val="0.84401466982973861"/>
          <c:h val="0.7137325025692523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Určitě ano</c:v>
                </c:pt>
              </c:strCache>
            </c:strRef>
          </c:tx>
          <c:spPr>
            <a:solidFill>
              <a:srgbClr val="FF3300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584947700166584E-3"/>
                  <c:y val="-1.25804436893875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451178451178449"/>
                  <c:y val="0.634674922600619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2015/6</c:v>
                </c:pt>
                <c:pt idx="1">
                  <c:v>2016/5</c:v>
                </c:pt>
                <c:pt idx="2">
                  <c:v>2016/12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27</c:v>
                </c:pt>
                <c:pt idx="1">
                  <c:v>25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FF9999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5.0253957024463357E-3"/>
                  <c:y val="-9.762950691705326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254981370201216E-3"/>
                  <c:y val="-1.56762801719548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619528619528622"/>
                  <c:y val="0.4489164086687306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2015/6</c:v>
                </c:pt>
                <c:pt idx="1">
                  <c:v>2016/5</c:v>
                </c:pt>
                <c:pt idx="2">
                  <c:v>2016/12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47</c:v>
                </c:pt>
                <c:pt idx="1">
                  <c:v>42</c:v>
                </c:pt>
                <c:pt idx="2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66FFFF"/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2015/6</c:v>
                </c:pt>
                <c:pt idx="1">
                  <c:v>2016/5</c:v>
                </c:pt>
                <c:pt idx="2">
                  <c:v>2016/12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19</c:v>
                </c:pt>
                <c:pt idx="1">
                  <c:v>24</c:v>
                </c:pt>
                <c:pt idx="2">
                  <c:v>27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Určitě ne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4.5612753469532301E-3"/>
                  <c:y val="6.08274691103024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2015/6</c:v>
                </c:pt>
                <c:pt idx="1">
                  <c:v>2016/5</c:v>
                </c:pt>
                <c:pt idx="2">
                  <c:v>2016/12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7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0796032"/>
        <c:axId val="180838784"/>
      </c:barChart>
      <c:catAx>
        <c:axId val="180796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08387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0838784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0796032"/>
        <c:crosses val="autoZero"/>
        <c:crossBetween val="between"/>
        <c:majorUnit val="0.5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9.989049347611921E-2"/>
          <c:y val="0.89126203827101524"/>
          <c:w val="0.81345868340523042"/>
          <c:h val="9.2891687591076563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8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092556680210134"/>
          <c:y val="0.27702024353137034"/>
          <c:w val="0.66579122657006362"/>
          <c:h val="0.63635781922810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0080"/>
            </a:solidFill>
            <a:ln w="1269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00B05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2D05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C00000"/>
              </a:solidFill>
              <a:ln w="12697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7356332243315623E-2"/>
                  <c:y val="-0.102119421992721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1861350381024852"/>
                  <c:y val="-0.1043043787444283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657127502456815E-2"/>
                  <c:y val="-0.4620228306522523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451293350621766E-2"/>
                  <c:y val="-3.327787664122204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Mode val="edge"/>
                  <c:yMode val="edge"/>
                  <c:x val="0.23890784982935201"/>
                  <c:y val="0.131386861313869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395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Ano, je jediným důvodem zdražování</c:v>
                </c:pt>
                <c:pt idx="1">
                  <c:v>Ano, ale je jen jedním z více důvodů zdražování</c:v>
                </c:pt>
                <c:pt idx="2">
                  <c:v>Ne, je to jen záminka k případnému zdražování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33</c:v>
                </c:pt>
                <c:pt idx="2">
                  <c:v>57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2539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74783258209402"/>
          <c:y val="3.7312344119060398E-2"/>
          <c:w val="0.50710945311632039"/>
          <c:h val="0.851484656930152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7030A0"/>
            </a:solidFill>
            <a:ln w="18615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solidFill>
                <a:srgbClr val="FFFFFF"/>
              </a:solidFill>
              <a:ln w="37230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Jinde</c:v>
                </c:pt>
                <c:pt idx="1">
                  <c:v>Na konferencích a seminářích MF a FS</c:v>
                </c:pt>
                <c:pt idx="2">
                  <c:v>Od dodavatele pokladního řešení</c:v>
                </c:pt>
                <c:pt idx="3">
                  <c:v>Na specializovaném webu www.etrzby.cz</c:v>
                </c:pt>
                <c:pt idx="4">
                  <c:v>Z politické diskuse v médiích</c:v>
                </c:pt>
                <c:pt idx="5">
                  <c:v>Od přátel, známých</c:v>
                </c:pt>
                <c:pt idx="6">
                  <c:v>Z informační kampaně v médiích</c:v>
                </c:pt>
                <c:pt idx="7">
                  <c:v>Ve zpravodajství v tisku, televizi, internetu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5</c:v>
                </c:pt>
                <c:pt idx="5">
                  <c:v>8</c:v>
                </c:pt>
                <c:pt idx="6">
                  <c:v>13</c:v>
                </c:pt>
                <c:pt idx="7">
                  <c:v>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axId val="180921472"/>
        <c:axId val="180923008"/>
      </c:barChart>
      <c:catAx>
        <c:axId val="180921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465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cs-CZ"/>
          </a:p>
        </c:txPr>
        <c:crossAx val="180923008"/>
        <c:crosses val="autoZero"/>
        <c:auto val="1"/>
        <c:lblAlgn val="ctr"/>
        <c:lblOffset val="100"/>
        <c:noMultiLvlLbl val="0"/>
      </c:catAx>
      <c:valAx>
        <c:axId val="18092300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180921472"/>
        <c:crosses val="autoZero"/>
        <c:crossBetween val="between"/>
        <c:majorUnit val="25"/>
      </c:valAx>
      <c:spPr>
        <a:noFill/>
        <a:ln w="18615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cs-CZ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374783258209402"/>
          <c:y val="3.7312344119060398E-2"/>
          <c:w val="0.50710945311632039"/>
          <c:h val="0.8163128323962540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Ano</c:v>
                </c:pt>
              </c:strCache>
            </c:strRef>
          </c:tx>
          <c:spPr>
            <a:solidFill>
              <a:srgbClr val="FF3300"/>
            </a:solidFill>
            <a:ln w="18615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solidFill>
                <a:srgbClr val="FFFFFF"/>
              </a:solidFill>
              <a:ln w="37230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Rádiové reklamní spoty</c:v>
                </c:pt>
                <c:pt idx="1">
                  <c:v>Inzeráty v tisku</c:v>
                </c:pt>
                <c:pt idx="2">
                  <c:v>Bannery na internetu</c:v>
                </c:pt>
                <c:pt idx="3">
                  <c:v>Televizní reklamní spoty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28</c:v>
                </c:pt>
                <c:pt idx="2">
                  <c:v>40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Ne</c:v>
                </c:pt>
              </c:strCache>
            </c:strRef>
          </c:tx>
          <c:spPr>
            <a:solidFill>
              <a:srgbClr val="99FFCC"/>
            </a:solidFill>
            <a:ln>
              <a:solidFill>
                <a:srgbClr val="000000"/>
              </a:solidFill>
            </a:ln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Rádiové reklamní spoty</c:v>
                </c:pt>
                <c:pt idx="1">
                  <c:v>Inzeráty v tisku</c:v>
                </c:pt>
                <c:pt idx="2">
                  <c:v>Bannery na internetu</c:v>
                </c:pt>
                <c:pt idx="3">
                  <c:v>Televizní reklamní spoty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73</c:v>
                </c:pt>
                <c:pt idx="1">
                  <c:v>72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overlap val="100"/>
        <c:axId val="183024640"/>
        <c:axId val="183042816"/>
      </c:barChart>
      <c:catAx>
        <c:axId val="183024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465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cs-CZ"/>
          </a:p>
        </c:txPr>
        <c:crossAx val="183042816"/>
        <c:crosses val="autoZero"/>
        <c:auto val="1"/>
        <c:lblAlgn val="ctr"/>
        <c:lblOffset val="100"/>
        <c:noMultiLvlLbl val="0"/>
      </c:catAx>
      <c:valAx>
        <c:axId val="18304281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183024640"/>
        <c:crosses val="autoZero"/>
        <c:crossBetween val="between"/>
        <c:majorUnit val="25"/>
      </c:valAx>
      <c:spPr>
        <a:noFill/>
        <a:ln w="18615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2560843934007335"/>
          <c:y val="0.87254941947412801"/>
          <c:w val="0.19605423306140587"/>
          <c:h val="8.268629044521586E-2"/>
        </c:manualLayout>
      </c:layout>
      <c:overlay val="0"/>
      <c:spPr>
        <a:ln>
          <a:noFill/>
        </a:ln>
      </c:spPr>
      <c:txPr>
        <a:bodyPr/>
        <a:lstStyle/>
        <a:p>
          <a:pPr>
            <a:defRPr sz="1400"/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cs-CZ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647970118015564E-2"/>
          <c:y val="6.8985055361378639E-2"/>
          <c:w val="0.88506615704890035"/>
          <c:h val="0.7132408707907211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Vím vše, co potřebuji vědět</c:v>
                </c:pt>
              </c:strCache>
            </c:strRef>
          </c:tx>
          <c:spPr>
            <a:solidFill>
              <a:srgbClr val="660066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0354455390308E-4"/>
                  <c:y val="5.667731147376097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34117796129328E-3"/>
                  <c:y val="-2.63802028141086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41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Chtěl(a) bych vědět více</c:v>
                </c:pt>
              </c:strCache>
            </c:strRef>
          </c:tx>
          <c:spPr>
            <a:solidFill>
              <a:srgbClr val="CC99FF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3417581879287191E-4"/>
                  <c:y val="-6.3892790388301972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435657475406796E-4"/>
                  <c:y val="-3.510750776208768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572804434160634E-3"/>
                  <c:y val="2.83951725979436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</c:v>
                </c:pt>
                <c:pt idx="1">
                  <c:v>31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Téma mě vůbec nezajímá</c:v>
                </c:pt>
              </c:strCache>
            </c:strRef>
          </c:tx>
          <c:spPr>
            <a:solidFill>
              <a:srgbClr val="FFFFFF"/>
            </a:solidFill>
            <a:ln>
              <a:solidFill>
                <a:srgbClr val="000000"/>
              </a:solidFill>
            </a:ln>
          </c:spPr>
          <c:invertIfNegative val="0"/>
          <c:dLbls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23</c:v>
                </c:pt>
                <c:pt idx="1">
                  <c:v>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2434816"/>
        <c:axId val="182719232"/>
      </c:barChart>
      <c:catAx>
        <c:axId val="18243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7192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2719232"/>
        <c:scaling>
          <c:orientation val="minMax"/>
          <c:max val="1"/>
          <c:min val="0"/>
        </c:scaling>
        <c:delete val="0"/>
        <c:axPos val="l"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434816"/>
        <c:crosses val="autoZero"/>
        <c:crossBetween val="between"/>
        <c:majorUnit val="0.2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9.989049347611921E-2"/>
          <c:y val="0.89126203827101524"/>
          <c:w val="0.89999995252189458"/>
          <c:h val="7.5618118788368049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225589225589222E-2"/>
          <c:y val="5.3286430416586018E-2"/>
          <c:w val="0.84401466982973861"/>
          <c:h val="0.7137325025692523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Určitě ano</c:v>
                </c:pt>
              </c:strCache>
            </c:strRef>
          </c:tx>
          <c:spPr>
            <a:solidFill>
              <a:srgbClr val="FF3300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583408426770639E-3"/>
                  <c:y val="1.435793812984816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584947700166584E-3"/>
                  <c:y val="-1.25804436893875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403683044278974E-4"/>
                  <c:y val="3.1595117850802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451178451178449"/>
                  <c:y val="0.634674922600619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 algn="r"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Spíše ano</c:v>
                </c:pt>
              </c:strCache>
            </c:strRef>
          </c:tx>
          <c:spPr>
            <a:solidFill>
              <a:srgbClr val="FF9999"/>
            </a:solidFill>
            <a:ln w="12687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5.0253957024463357E-3"/>
                  <c:y val="-9.762950691705326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254981370201216E-3"/>
                  <c:y val="-1.567628017195486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783686768260012E-4"/>
                  <c:y val="-1.383460896202402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78619528619528622"/>
                  <c:y val="0.4489164086687306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FF"/>
              </a:solidFill>
              <a:ln w="25373">
                <a:noFill/>
              </a:ln>
            </c:spPr>
            <c:txPr>
              <a:bodyPr/>
              <a:lstStyle/>
              <a:p>
                <a:pPr>
                  <a:defRPr sz="1400" b="0" i="0" u="none" strike="noStrike" baseline="0">
                    <a:solidFill>
                      <a:srgbClr val="000000"/>
                    </a:solidFill>
                    <a:latin typeface="Times New Roman CE"/>
                    <a:ea typeface="Times New Roman CE"/>
                    <a:cs typeface="Times New Roman CE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29</c:v>
                </c:pt>
                <c:pt idx="1">
                  <c:v>27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Spíše ne</c:v>
                </c:pt>
              </c:strCache>
            </c:strRef>
          </c:tx>
          <c:spPr>
            <a:solidFill>
              <a:srgbClr val="66FFFF"/>
            </a:solidFill>
            <a:ln>
              <a:solidFill>
                <a:schemeClr val="tx1"/>
              </a:solidFill>
            </a:ln>
          </c:spPr>
          <c:invertIfNegative val="0"/>
          <c:dLbls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19</c:v>
                </c:pt>
                <c:pt idx="1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Určitě ne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4.5612753469532301E-3"/>
                  <c:y val="6.08274691103024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2"/>
              </a:solidFill>
            </c:spPr>
            <c:txPr>
              <a:bodyPr/>
              <a:lstStyle/>
              <a:p>
                <a:pPr>
                  <a:defRPr sz="14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2016/5</c:v>
                </c:pt>
                <c:pt idx="1">
                  <c:v>2016/12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1"/>
        <c:overlap val="100"/>
        <c:axId val="182882688"/>
        <c:axId val="182884224"/>
      </c:barChart>
      <c:catAx>
        <c:axId val="18288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884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2884224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spPr>
          <a:ln w="3172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 CE"/>
                <a:ea typeface="Times New Roman CE"/>
                <a:cs typeface="Times New Roman CE"/>
              </a:defRPr>
            </a:pPr>
            <a:endParaRPr lang="cs-CZ"/>
          </a:p>
        </c:txPr>
        <c:crossAx val="182882688"/>
        <c:crosses val="autoZero"/>
        <c:crossBetween val="between"/>
        <c:majorUnit val="0.5"/>
      </c:valAx>
      <c:spPr>
        <a:solidFill>
          <a:srgbClr val="FFFFFF"/>
        </a:solidFill>
        <a:ln w="3172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9.989049347611921E-2"/>
          <c:y val="0.89126203827101524"/>
          <c:w val="0.81345868340523042"/>
          <c:h val="9.2891687591076563E-2"/>
        </c:manualLayout>
      </c:layout>
      <c:overlay val="0"/>
      <c:spPr>
        <a:noFill/>
        <a:ln w="3172">
          <a:noFill/>
          <a:prstDash val="solid"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Times New Roman CE"/>
              <a:ea typeface="Times New Roman CE"/>
              <a:cs typeface="Times New Roman CE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0" i="0" u="none" strike="noStrike" baseline="0">
          <a:solidFill>
            <a:srgbClr val="000000"/>
          </a:solidFill>
          <a:latin typeface="Times New Roman CE"/>
          <a:ea typeface="Times New Roman CE"/>
          <a:cs typeface="Times New Roman CE"/>
        </a:defRPr>
      </a:pPr>
      <a:endParaRPr lang="cs-CZ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F3B8E6A0-072E-4490-B939-AB9EAA1ED4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155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4813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1"/>
            <a:ext cx="2944812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3238" y="742950"/>
            <a:ext cx="57943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123"/>
            <a:ext cx="4984750" cy="4469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832"/>
            <a:ext cx="2944813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429832"/>
            <a:ext cx="2944812" cy="49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703" tIns="45851" rIns="91703" bIns="45851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spcBef>
                <a:spcPct val="0"/>
              </a:spcBef>
              <a:buClrTx/>
              <a:buSzTx/>
              <a:buFontTx/>
              <a:buNone/>
              <a:defRPr sz="1200">
                <a:effectLst/>
              </a:defRPr>
            </a:lvl1pPr>
          </a:lstStyle>
          <a:p>
            <a:pPr>
              <a:defRPr/>
            </a:pPr>
            <a:fld id="{BCDB899B-3329-4B3C-8273-4541855065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692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779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44600" y="1997075"/>
            <a:ext cx="82677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cs-CZ" noProof="0" smtClean="0"/>
              <a:t>Klepnutím lze upravit styl předlohy nadpisů.</a:t>
            </a:r>
          </a:p>
        </p:txBody>
      </p:sp>
      <p:sp>
        <p:nvSpPr>
          <p:cNvPr id="58779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44600" y="3886200"/>
            <a:ext cx="7467600" cy="175101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cs-CZ" noProof="0" smtClean="0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11600" y="6249988"/>
            <a:ext cx="33782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835EB-D50D-433D-B000-3726E7B5A35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19085-86F5-44A9-9DB3-0199BEA02D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845425" y="306388"/>
            <a:ext cx="2200275" cy="57880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44600" y="306388"/>
            <a:ext cx="6448425" cy="57880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F41B0-C62E-4947-B96A-8328158F94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Nadpis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4600" y="306388"/>
            <a:ext cx="8801100" cy="14319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graf 2"/>
          <p:cNvSpPr>
            <a:spLocks noGrp="1"/>
          </p:cNvSpPr>
          <p:nvPr>
            <p:ph type="chart" idx="1"/>
          </p:nvPr>
        </p:nvSpPr>
        <p:spPr>
          <a:xfrm>
            <a:off x="1244600" y="1979613"/>
            <a:ext cx="88011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62D85-7092-4732-BAC1-08869F654B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164F7-13C4-4F9A-904F-4A25306F9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2963" y="4406900"/>
            <a:ext cx="90678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2963" y="2906713"/>
            <a:ext cx="90678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4DC4A-E62E-4748-B61D-C48F7CD307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4460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721350" y="1979613"/>
            <a:ext cx="43243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29E13-FD3B-4FE8-ACDD-4E088399D88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47132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3400" y="2174875"/>
            <a:ext cx="47132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419725" y="1535113"/>
            <a:ext cx="47148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419725" y="2174875"/>
            <a:ext cx="47148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A2007-50C3-4DD0-8863-6F42F325C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32216-A399-4162-A377-4B737DA646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E5C2C-8BFA-4660-B455-D9A2B7BEF4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350996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170363" y="273050"/>
            <a:ext cx="59642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3400" y="1435100"/>
            <a:ext cx="350996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1149E-AEF1-4A1E-9482-E0678B061A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90738" y="4800600"/>
            <a:ext cx="64008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090738" y="612775"/>
            <a:ext cx="64008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090738" y="5367338"/>
            <a:ext cx="64008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459A6-E232-4C59-981F-6555901E51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10663238" cy="6851650"/>
            <a:chOff x="0" y="4"/>
            <a:chExt cx="5758" cy="4316"/>
          </a:xfrm>
        </p:grpSpPr>
        <p:sp>
          <p:nvSpPr>
            <p:cNvPr id="58675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8675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58675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5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8676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676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244600" y="306388"/>
            <a:ext cx="88011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58676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44600" y="1979613"/>
            <a:ext cx="88011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58676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46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l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00500" y="6249988"/>
            <a:ext cx="337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8677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2321" tIns="51161" rIns="102321" bIns="51161" numCol="1" anchor="t" anchorCtr="0" compatLnSpc="1">
            <a:prstTxWarp prst="textNoShape">
              <a:avLst/>
            </a:prstTxWarp>
          </a:bodyPr>
          <a:lstStyle>
            <a:lvl1pPr algn="r" defTabSz="1023938">
              <a:spcBef>
                <a:spcPct val="0"/>
              </a:spcBef>
              <a:buClrTx/>
              <a:buSzTx/>
              <a:buFontTx/>
              <a:buNone/>
              <a:defRPr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B15AF86-57CC-4CAC-A6AC-12ACF98CB0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hf hdr="0" ftr="0" dt="0"/>
  <p:txStyles>
    <p:titleStyle>
      <a:lvl1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2pPr>
      <a:lvl3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3pPr>
      <a:lvl4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4pPr>
      <a:lvl5pPr algn="l" defTabSz="1023938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5pPr>
      <a:lvl6pPr marL="4572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6pPr>
      <a:lvl7pPr marL="9144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7pPr>
      <a:lvl8pPr marL="13716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8pPr>
      <a:lvl9pPr marL="1828800" algn="l" defTabSz="1023938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itchFamily="34" charset="0"/>
        </a:defRPr>
      </a:lvl9pPr>
    </p:titleStyle>
    <p:bodyStyle>
      <a:lvl1pPr marL="384175" indent="-384175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31850" indent="-320675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7952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90700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301875" indent="-255588" algn="l" defTabSz="1023938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7590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2162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6734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130675" indent="-255588" algn="l" defTabSz="1023938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3520" y="2564904"/>
            <a:ext cx="9664784" cy="2736303"/>
          </a:xfrm>
          <a:extLst>
            <a:ext uri="{909E8E84-426E-40DD-AFC4-6F175D3DCCD1}">
              <a14:hiddenFill xmlns:a14="http://schemas.microsoft.com/office/drawing/2010/main">
                <a:solidFill>
                  <a:srgbClr val="7F0107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cs-CZ" sz="6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EET na konci roku 2016</a:t>
            </a:r>
            <a:r>
              <a:rPr lang="cs-CZ" sz="6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6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cs-CZ" sz="5400" b="0" dirty="0" smtClean="0">
                <a:solidFill>
                  <a:srgbClr val="EEEBE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cs-CZ" sz="2800" b="0" dirty="0" smtClean="0">
              <a:latin typeface="Times New Roman" pitchFamily="18" charset="0"/>
            </a:endParaRPr>
          </a:p>
        </p:txBody>
      </p:sp>
      <p:graphicFrame>
        <p:nvGraphicFramePr>
          <p:cNvPr id="463877" name="Object 5"/>
          <p:cNvGraphicFramePr>
            <a:graphicFrameLocks noChangeAspect="1"/>
          </p:cNvGraphicFramePr>
          <p:nvPr/>
        </p:nvGraphicFramePr>
        <p:xfrm>
          <a:off x="311150" y="190500"/>
          <a:ext cx="1223963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190500"/>
                        <a:ext cx="1223963" cy="1220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0" name="Rectangle 8"/>
          <p:cNvSpPr>
            <a:spLocks noChangeArrowheads="1"/>
          </p:cNvSpPr>
          <p:nvPr/>
        </p:nvSpPr>
        <p:spPr bwMode="auto">
          <a:xfrm>
            <a:off x="5694040" y="6135688"/>
            <a:ext cx="4533900" cy="22860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r>
              <a:rPr lang="cs-CZ" altLang="cs-CZ" sz="1800" b="1" dirty="0">
                <a:solidFill>
                  <a:srgbClr val="660033"/>
                </a:solidFill>
                <a:effectLst/>
              </a:rPr>
              <a:t>Praha dne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19. </a:t>
            </a:r>
            <a:r>
              <a:rPr lang="cs-CZ" altLang="cs-CZ" sz="1800" b="1" dirty="0" smtClean="0">
                <a:solidFill>
                  <a:srgbClr val="660033"/>
                </a:solidFill>
                <a:effectLst/>
              </a:rPr>
              <a:t>ledna 2016</a:t>
            </a:r>
            <a:r>
              <a:rPr lang="cs-CZ" altLang="cs-CZ" sz="1600" dirty="0" smtClean="0">
                <a:solidFill>
                  <a:srgbClr val="660033"/>
                </a:solidFill>
                <a:effectLst/>
              </a:rPr>
              <a:t> </a:t>
            </a:r>
            <a:endParaRPr lang="cs-CZ" altLang="cs-CZ" sz="1600" dirty="0">
              <a:solidFill>
                <a:srgbClr val="660033"/>
              </a:solidFill>
              <a:effectLst/>
            </a:endParaRPr>
          </a:p>
        </p:txBody>
      </p:sp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833542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6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3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74" grpId="0" autoUpdateAnimBg="0"/>
      <p:bldP spid="463880" grpId="0" animBg="1" autoUpdateAnimBg="0"/>
      <p:bldP spid="83354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28600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Nadpoloviční většina dotázaných považuje EET pouze </a:t>
            </a:r>
            <a:b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za záminku k případnému zdražování služeb v restauracích. </a:t>
            </a:r>
            <a:endParaRPr lang="cs-CZ" sz="2400" dirty="0"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408113" y="1556792"/>
            <a:ext cx="8894439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spcAft>
                <a:spcPts val="0"/>
              </a:spcAft>
              <a:buNone/>
            </a:pPr>
            <a:r>
              <a:rPr lang="cs-CZ" altLang="cs-CZ" sz="2400" b="1" i="1" dirty="0">
                <a:effectLst/>
              </a:rPr>
              <a:t>„</a:t>
            </a:r>
            <a:r>
              <a:rPr lang="cs-CZ" sz="2400" b="1" i="1" dirty="0">
                <a:effectLst/>
              </a:rPr>
              <a:t>Myslíte si, že </a:t>
            </a:r>
            <a:r>
              <a:rPr lang="cs-CZ" sz="2400" b="1" i="1" dirty="0" smtClean="0">
                <a:effectLst/>
              </a:rPr>
              <a:t>elektronická </a:t>
            </a:r>
            <a:r>
              <a:rPr lang="cs-CZ" sz="2400" b="1" i="1" dirty="0">
                <a:effectLst/>
              </a:rPr>
              <a:t>evidence tržeb </a:t>
            </a:r>
            <a:r>
              <a:rPr lang="cs-CZ" sz="2400" b="1" i="1" dirty="0" smtClean="0">
                <a:effectLst/>
              </a:rPr>
              <a:t>je důvodem </a:t>
            </a:r>
            <a:br>
              <a:rPr lang="cs-CZ" sz="2400" b="1" i="1" dirty="0" smtClean="0">
                <a:effectLst/>
              </a:rPr>
            </a:br>
            <a:r>
              <a:rPr lang="cs-CZ" sz="2400" b="1" i="1" dirty="0" smtClean="0">
                <a:effectLst/>
              </a:rPr>
              <a:t>ke zdražování restauračních služeb?“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obj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843783"/>
              </p:ext>
            </p:extLst>
          </p:nvPr>
        </p:nvGraphicFramePr>
        <p:xfrm>
          <a:off x="1746052" y="2759174"/>
          <a:ext cx="8064896" cy="3625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6215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75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75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Graphic spid="1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4C42C-7920-480D-BC30-18218C8C3E81}" type="slidenum">
              <a:rPr lang="cs-CZ" altLang="cs-CZ"/>
              <a:pPr>
                <a:defRPr/>
              </a:pPr>
              <a:t>11</a:t>
            </a:fld>
            <a:endParaRPr lang="cs-CZ" altLang="cs-CZ" dirty="0"/>
          </a:p>
        </p:txBody>
      </p:sp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5528" y="190500"/>
            <a:ext cx="9582472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defRPr/>
            </a:pPr>
            <a:r>
              <a:rPr lang="cs-CZ" altLang="cs-CZ" sz="4000" b="0" dirty="0" smtClean="0">
                <a:solidFill>
                  <a:srgbClr val="7A163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Komunikace o EET</a:t>
            </a:r>
            <a:endParaRPr lang="cs-CZ" altLang="cs-CZ" sz="4000" b="0" dirty="0" smtClean="0">
              <a:solidFill>
                <a:srgbClr val="FAE6B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01552" y="1988840"/>
            <a:ext cx="8928993" cy="4320480"/>
          </a:xfrm>
          <a:solidFill>
            <a:srgbClr val="DFD9DF"/>
          </a:solidFill>
          <a:ln>
            <a:solidFill>
              <a:schemeClr val="tx1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</a:pPr>
            <a:endParaRPr lang="cs-CZ" altLang="cs-CZ" sz="10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Komunikace o EET zasáhla veřejnost především obecně prostřednictvím zpravodajství. Modelově lze říci, že podíl obecných informací k cílené komunikaci oslovil obyvatelstvo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v poměru tři ku jedné.  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Zdá se, že účinná byla reklama především v televizi, slušně obstála i reklama na internetu.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Veřejnost je spokojena se stavem informovanosti  o EET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a ani v časovém srovnání netrpí nedostatkem informací.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23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latin typeface="Times New Roman" pitchFamily="18" charset="0"/>
            </a:endParaRPr>
          </a:p>
        </p:txBody>
      </p:sp>
      <p:sp>
        <p:nvSpPr>
          <p:cNvPr id="1122311" name="Rectangle 7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1835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6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12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306" grpId="0" animBg="1" autoUpdateAnimBg="0"/>
      <p:bldP spid="1122307" grpId="0" build="p" autoUpdateAnimBg="0" advAuto="2000"/>
      <p:bldP spid="1122310" grpId="0" animBg="1" autoUpdateAnimBg="0"/>
      <p:bldP spid="112231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12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12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64687" y="263524"/>
            <a:ext cx="8801100" cy="1221259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Zpravodajství v tisku, televizi, internetu je jasně dominantním zdrojem informací o EET.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735282"/>
            <a:ext cx="8444433" cy="98971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„Kde jste Vy osobně o elektronické evidenci tržeb získal(a) </a:t>
            </a:r>
            <a:br>
              <a:rPr lang="cs-CZ" altLang="cs-CZ" sz="2400" b="1" i="1" dirty="0" smtClean="0">
                <a:effectLst/>
              </a:rPr>
            </a:br>
            <a:r>
              <a:rPr lang="cs-CZ" altLang="cs-CZ" sz="2400" b="1" i="1" dirty="0" smtClean="0">
                <a:effectLst/>
              </a:rPr>
              <a:t>nejvíce informací?“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7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434015"/>
              </p:ext>
            </p:extLst>
          </p:nvPr>
        </p:nvGraphicFramePr>
        <p:xfrm>
          <a:off x="1733600" y="2780928"/>
          <a:ext cx="8064896" cy="3971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84426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75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Graphic spid="1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64687" y="263524"/>
            <a:ext cx="8801100" cy="1221259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8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Nejčastěji lidé zaznamenali televizní reklamní spoty </a:t>
            </a:r>
            <a:br>
              <a:rPr lang="cs-CZ" sz="28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8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k zavádění EET.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754614"/>
            <a:ext cx="8444433" cy="951054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„Zaznamenal(a) jste v médiích následující reklamní sdělení, informace k zavádění elektronické evidence tržeb?“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7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527207"/>
              </p:ext>
            </p:extLst>
          </p:nvPr>
        </p:nvGraphicFramePr>
        <p:xfrm>
          <a:off x="1733600" y="2780928"/>
          <a:ext cx="8064896" cy="3971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20848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75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Graphic spid="1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64687" y="26352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Od května se mírně zvýšil podíl těch, kteří již o EET ví všechno, co potřebují.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61591" y="1956881"/>
            <a:ext cx="8444433" cy="546519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400" b="1" i="1" dirty="0" smtClean="0">
                <a:effectLst/>
              </a:rPr>
              <a:t>„Řekl(a) byste, že o elektronické evidenci tržeb:“</a:t>
            </a:r>
            <a:endParaRPr lang="cs-CZ" sz="2400" b="1" i="1" dirty="0">
              <a:effectLst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6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252050"/>
              </p:ext>
            </p:extLst>
          </p:nvPr>
        </p:nvGraphicFramePr>
        <p:xfrm>
          <a:off x="1085528" y="2636912"/>
          <a:ext cx="8424936" cy="3953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93131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75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Graphic spid="1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cs-CZ" sz="11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172200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 sz="110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6212" y="188913"/>
            <a:ext cx="9221787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400" dirty="0">
                <a:solidFill>
                  <a:schemeClr val="accent2"/>
                </a:solidFill>
                <a:effectLst/>
                <a:latin typeface="Times New Roman" pitchFamily="18" charset="0"/>
              </a:rPr>
              <a:t>P</a:t>
            </a: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odíl lidí, jejichž motivaci požadovat účtenku by zvýšila </a:t>
            </a:r>
            <a:r>
              <a:rPr lang="cs-CZ" sz="2400" dirty="0" err="1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slosovatelnost</a:t>
            </a: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 této účtenky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solidFill>
                <a:srgbClr val="990033"/>
              </a:solidFill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solidFill>
                <a:srgbClr val="990033"/>
              </a:solidFill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solidFill>
                  <a:srgbClr val="990033"/>
                </a:solidFill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solidFill>
                  <a:srgbClr val="990033"/>
                </a:solidFill>
                <a:effectLst/>
                <a:cs typeface="Arial" charset="0"/>
              </a:rPr>
              <a:t> </a:t>
            </a:r>
            <a:endParaRPr lang="cs-CZ" altLang="cs-CZ" sz="2700">
              <a:solidFill>
                <a:srgbClr val="990033"/>
              </a:solidFill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42C58"/>
              </a:buClr>
            </a:pPr>
            <a:endParaRPr lang="en-GB">
              <a:solidFill>
                <a:srgbClr val="990033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229544" y="1496914"/>
            <a:ext cx="8655050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rgbClr val="842C58"/>
              </a:buClr>
              <a:buFont typeface="Wingdings" pitchFamily="2" charset="2"/>
              <a:buNone/>
            </a:pPr>
            <a:r>
              <a:rPr lang="cs-CZ" altLang="cs-CZ" sz="2000" b="1" i="1" dirty="0" smtClean="0">
                <a:solidFill>
                  <a:srgbClr val="990033"/>
                </a:solidFill>
                <a:effectLst/>
              </a:rPr>
              <a:t>„Zvýšilo by Vaši motivaci požadovat </a:t>
            </a:r>
            <a:r>
              <a:rPr lang="cs-CZ" sz="2000" b="1" i="1" dirty="0" smtClean="0">
                <a:solidFill>
                  <a:srgbClr val="990033"/>
                </a:solidFill>
                <a:effectLst/>
              </a:rPr>
              <a:t>při placení účtenku, pokud by byla tato účtenka slosovatelná o finanční nebo věcné výhry?“</a:t>
            </a:r>
            <a:endParaRPr lang="cs-CZ" sz="2000" b="1" i="1" dirty="0">
              <a:solidFill>
                <a:srgbClr val="990033"/>
              </a:solidFill>
              <a:effectLst/>
            </a:endParaRPr>
          </a:p>
        </p:txBody>
      </p:sp>
      <p:graphicFrame>
        <p:nvGraphicFramePr>
          <p:cNvPr id="1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718639"/>
              </p:ext>
            </p:extLst>
          </p:nvPr>
        </p:nvGraphicFramePr>
        <p:xfrm>
          <a:off x="1301552" y="2492896"/>
          <a:ext cx="8352927" cy="3973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E5C2C-8BFA-4660-B455-D9A2B7BEF409}" type="slidenum">
              <a:rPr lang="cs-CZ" smtClean="0">
                <a:solidFill>
                  <a:srgbClr val="990033"/>
                </a:solidFill>
              </a:rPr>
              <a:pPr>
                <a:defRPr/>
              </a:pPr>
              <a:t>15</a:t>
            </a:fld>
            <a:endParaRPr lang="cs-CZ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9590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75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 autoUpdateAnimBg="0"/>
      <p:bldP spid="1009669" grpId="0" animBg="1" autoUpdateAnimBg="0"/>
      <p:bldP spid="1009670" grpId="0" animBg="1" autoUpdateAnimBg="0"/>
      <p:bldP spid="16" grpId="0" animBg="1" autoUpdateAnimBg="0"/>
      <p:bldGraphic spid="13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386626"/>
              </p:ext>
            </p:extLst>
          </p:nvPr>
        </p:nvGraphicFramePr>
        <p:xfrm>
          <a:off x="77416" y="133019"/>
          <a:ext cx="1353671" cy="1621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0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16" y="133019"/>
                        <a:ext cx="1353671" cy="162111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844824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517576" y="116632"/>
            <a:ext cx="9001000" cy="1621681"/>
          </a:xfrm>
          <a:solidFill>
            <a:srgbClr val="EFE2D9"/>
          </a:solidFill>
        </p:spPr>
        <p:txBody>
          <a:bodyPr/>
          <a:lstStyle/>
          <a:p>
            <a:pPr algn="ctr"/>
            <a:r>
              <a:rPr lang="cs-CZ" sz="4400" dirty="0" smtClean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Shrnutí výsledků</a:t>
            </a:r>
            <a:endParaRPr lang="cs-CZ" sz="4400" dirty="0">
              <a:solidFill>
                <a:srgbClr val="8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013520" y="2060848"/>
            <a:ext cx="9433048" cy="4536504"/>
          </a:xfrm>
          <a:solidFill>
            <a:srgbClr val="FEE2C6"/>
          </a:solidFill>
        </p:spPr>
        <p:txBody>
          <a:bodyPr/>
          <a:lstStyle/>
          <a:p>
            <a:r>
              <a:rPr lang="cs-CZ" sz="2000" b="1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Většinová podpora EET</a:t>
            </a:r>
          </a:p>
          <a:p>
            <a:pPr lvl="1"/>
            <a:r>
              <a:rPr lang="cs-CZ" sz="2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Projevuje se ve  více ohledech. EET prošla zkouškou nepřízně médií a v časovém srovnání prokázala pevnost a odolnost. Výrazná podpora je ve starších věkových skupinách.</a:t>
            </a:r>
            <a:endParaRPr lang="cs-CZ" sz="2000" i="1" dirty="0" smtClean="0">
              <a:solidFill>
                <a:schemeClr val="tx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cs-CZ" sz="2000" b="1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Přinese lepší výběr daní</a:t>
            </a:r>
          </a:p>
          <a:p>
            <a:pPr lvl="1"/>
            <a:r>
              <a:rPr lang="cs-CZ" sz="2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Více než dvě třetiny obyvatel věří v lepší výběr daní v důsledku EET.</a:t>
            </a:r>
          </a:p>
          <a:p>
            <a:pPr>
              <a:spcBef>
                <a:spcPts val="1200"/>
              </a:spcBef>
            </a:pPr>
            <a:r>
              <a:rPr lang="cs-CZ" sz="2000" b="1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Přispěje k narovnání podnikatelského prostředí</a:t>
            </a:r>
          </a:p>
          <a:p>
            <a:pPr lvl="1"/>
            <a:r>
              <a:rPr lang="cs-CZ" sz="2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Více </a:t>
            </a:r>
            <a:r>
              <a:rPr lang="cs-CZ" sz="2000" dirty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než </a:t>
            </a:r>
            <a:r>
              <a:rPr lang="cs-CZ" sz="2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polovina obyvatel </a:t>
            </a:r>
            <a:r>
              <a:rPr lang="cs-CZ" sz="2000" dirty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 vidí i jako obecnější příspěvek k narovnání podnikatelského </a:t>
            </a:r>
            <a:r>
              <a:rPr lang="cs-CZ" sz="2000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prostředí.</a:t>
            </a:r>
            <a:endParaRPr lang="cs-CZ" sz="2000" dirty="0">
              <a:solidFill>
                <a:schemeClr val="tx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cs-CZ" sz="2000" b="1" dirty="0" smtClean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EET je pouze záminkou pro zdražování</a:t>
            </a:r>
          </a:p>
          <a:p>
            <a:pPr lvl="1"/>
            <a:r>
              <a:rPr lang="cs-CZ" sz="2000" dirty="0">
                <a:solidFill>
                  <a:schemeClr val="tx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EET je podle většiny lidí pouze záminkou pro zdražování restauračních služeb.</a:t>
            </a:r>
            <a:endParaRPr lang="cs-CZ" sz="2000" dirty="0" smtClean="0">
              <a:solidFill>
                <a:schemeClr val="tx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05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6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3" grpId="0" animBg="1"/>
      <p:bldP spid="4" grpId="0" build="p" bldLvl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205760"/>
              </p:ext>
            </p:extLst>
          </p:nvPr>
        </p:nvGraphicFramePr>
        <p:xfrm>
          <a:off x="4932410" y="2492896"/>
          <a:ext cx="1584397" cy="16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rastrový obrázek" r:id="rId3" imgW="3323974" imgH="3314255" progId="">
                  <p:embed/>
                </p:oleObj>
              </mc:Choice>
              <mc:Fallback>
                <p:oleObj name="rastrový obrázek" r:id="rId3" imgW="3323974" imgH="331425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410" y="2492896"/>
                        <a:ext cx="1584397" cy="16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3882" name="Rectangle 10"/>
          <p:cNvSpPr>
            <a:spLocks noChangeArrowheads="1"/>
          </p:cNvSpPr>
          <p:nvPr/>
        </p:nvSpPr>
        <p:spPr bwMode="auto">
          <a:xfrm>
            <a:off x="0" y="-623888"/>
            <a:ext cx="1066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2597696" y="5450061"/>
            <a:ext cx="6408712" cy="523220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2800" dirty="0" smtClean="0">
                <a:solidFill>
                  <a:schemeClr val="tx2"/>
                </a:solidFill>
                <a:effectLst/>
              </a:rPr>
              <a:t>Děkujeme za pozornost.</a:t>
            </a:r>
            <a:endParaRPr lang="cs-CZ" sz="2800" dirty="0">
              <a:solidFill>
                <a:schemeClr val="tx2"/>
              </a:solidFill>
              <a:effectLst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962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46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12825" y="190500"/>
            <a:ext cx="9655175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99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Aktuální bleskový výzkum</a:t>
            </a:r>
            <a:endParaRPr lang="cs-CZ" sz="3990" b="0" dirty="0" smtClean="0">
              <a:solidFill>
                <a:srgbClr val="FAE6B4"/>
              </a:solidFill>
              <a:effectLst/>
              <a:latin typeface="Times New Roman" pitchFamily="18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256" y="2132856"/>
            <a:ext cx="8750423" cy="4186858"/>
          </a:xfrm>
          <a:noFill/>
        </p:spPr>
        <p:txBody>
          <a:bodyPr/>
          <a:lstStyle/>
          <a:p>
            <a:pPr marL="93663" lvl="1" indent="0">
              <a:buNone/>
              <a:tabLst>
                <a:tab pos="180975" algn="l"/>
              </a:tabLst>
            </a:pPr>
            <a:r>
              <a:rPr lang="cs-CZ" altLang="cs-CZ" sz="2800" b="1" dirty="0">
                <a:solidFill>
                  <a:schemeClr val="tx2"/>
                </a:solidFill>
                <a:effectLst/>
                <a:latin typeface="Times New Roman" pitchFamily="18" charset="0"/>
              </a:rPr>
              <a:t>Výzkum poskytuje srovnání s výzkumy realizovanými </a:t>
            </a:r>
            <a:r>
              <a:rPr lang="cs-CZ" altLang="cs-CZ" sz="28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  <a:t>stejnou </a:t>
            </a:r>
            <a:r>
              <a:rPr lang="cs-CZ" altLang="cs-CZ" sz="2800" b="1" dirty="0">
                <a:solidFill>
                  <a:schemeClr val="tx2"/>
                </a:solidFill>
                <a:effectLst/>
                <a:latin typeface="Times New Roman" pitchFamily="18" charset="0"/>
              </a:rPr>
              <a:t>metodikou </a:t>
            </a:r>
            <a:r>
              <a:rPr lang="cs-CZ" altLang="cs-CZ" sz="28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  <a:t>v </a:t>
            </a:r>
            <a:r>
              <a:rPr lang="cs-CZ" altLang="cs-CZ" sz="2800" b="1" dirty="0">
                <a:solidFill>
                  <a:schemeClr val="tx2"/>
                </a:solidFill>
                <a:effectLst/>
                <a:latin typeface="Times New Roman" pitchFamily="18" charset="0"/>
              </a:rPr>
              <a:t>červnu 2015 a květnu </a:t>
            </a:r>
            <a:r>
              <a:rPr lang="cs-CZ" altLang="cs-CZ" sz="28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  <a:t>2016.</a:t>
            </a:r>
            <a:endParaRPr lang="cs-CZ" altLang="cs-CZ" sz="2800" b="1" dirty="0">
              <a:solidFill>
                <a:schemeClr val="tx2"/>
              </a:solidFill>
              <a:effectLst/>
              <a:latin typeface="Times New Roman" pitchFamily="18" charset="0"/>
            </a:endParaRPr>
          </a:p>
          <a:p>
            <a:pPr lvl="2">
              <a:spcAft>
                <a:spcPts val="600"/>
              </a:spcAft>
              <a:tabLst>
                <a:tab pos="180975" algn="l"/>
              </a:tabLst>
            </a:pPr>
            <a:endParaRPr lang="cs-CZ" altLang="cs-CZ" sz="1000" b="1" dirty="0" smtClean="0">
              <a:effectLst/>
              <a:latin typeface="Times New Roman" pitchFamily="18" charset="0"/>
            </a:endParaRPr>
          </a:p>
          <a:p>
            <a:pPr lvl="2"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Termín dotazování: 	14. – 19. prosince 2016</a:t>
            </a:r>
          </a:p>
          <a:p>
            <a:pPr lvl="2"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Dotázáno bylo:	1004 respondentů</a:t>
            </a:r>
          </a:p>
          <a:p>
            <a:pPr lvl="2"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Soubor reprezentuje:	populaci ČR starší 18 let</a:t>
            </a:r>
          </a:p>
          <a:p>
            <a:pPr lvl="2">
              <a:spcAft>
                <a:spcPts val="600"/>
              </a:spcAft>
              <a:tabLst>
                <a:tab pos="180975" algn="l"/>
              </a:tabLs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Sběr dat:		CAWI a CATI</a:t>
            </a:r>
          </a:p>
          <a:p>
            <a:pPr marL="0" indent="0">
              <a:spcAft>
                <a:spcPts val="600"/>
              </a:spcAft>
              <a:buNone/>
              <a:tabLst>
                <a:tab pos="180975" algn="l"/>
              </a:tabLst>
            </a:pPr>
            <a:endParaRPr lang="cs-CZ" altLang="cs-CZ" sz="1800" b="1" dirty="0" smtClean="0">
              <a:effectLst/>
              <a:latin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180975" algn="l"/>
              </a:tabLst>
            </a:pPr>
            <a:endParaRPr lang="cs-CZ" altLang="cs-CZ" sz="2400" b="1" dirty="0">
              <a:effectLst/>
              <a:latin typeface="Times New Roman" pitchFamily="18" charset="0"/>
            </a:endParaRPr>
          </a:p>
          <a:p>
            <a:pPr marL="0" indent="0">
              <a:buNone/>
              <a:tabLst>
                <a:tab pos="180975" algn="l"/>
              </a:tabLst>
            </a:pPr>
            <a:endParaRPr lang="cs-CZ" altLang="cs-CZ" sz="2400" b="1" dirty="0">
              <a:effectLst/>
              <a:latin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</a:endParaRP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5922963" y="6535738"/>
            <a:ext cx="4533900" cy="93662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281113" y="4130676"/>
            <a:ext cx="93868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2321" tIns="51161" rIns="102321" bIns="51161"/>
          <a:lstStyle/>
          <a:p>
            <a:pPr marL="384175" indent="-384175" algn="l" defTabSz="1023938" eaLnBrk="0" hangingPunct="0">
              <a:lnSpc>
                <a:spcPct val="90000"/>
              </a:lnSpc>
              <a:spcBef>
                <a:spcPct val="25000"/>
              </a:spcBef>
              <a:spcAft>
                <a:spcPct val="50000"/>
              </a:spcAft>
              <a:buClr>
                <a:schemeClr val="tx2"/>
              </a:buClr>
              <a:buSzTx/>
            </a:pPr>
            <a:endParaRPr lang="en-US" altLang="cs-CZ" sz="280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34652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 autoUpdateAnimBg="0"/>
      <p:bldP spid="90115" grpId="0" build="p" autoUpdateAnimBg="0" advAuto="2000"/>
      <p:bldP spid="90118" grpId="0" animBg="1" autoUpdateAnimBg="0"/>
      <p:bldP spid="9011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AFE0101-39F3-4A63-9D84-14ED0525ADAE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2413" y="276885"/>
            <a:ext cx="8801100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30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Stále téměř dvoutřetinová většina občanů považuje zavedení EET za pozitivní opatření.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1009673" name="Rectangle 9"/>
          <p:cNvSpPr>
            <a:spLocks noChangeArrowheads="1"/>
          </p:cNvSpPr>
          <p:nvPr/>
        </p:nvSpPr>
        <p:spPr bwMode="auto">
          <a:xfrm>
            <a:off x="1601267" y="1920129"/>
            <a:ext cx="8444433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spcAft>
                <a:spcPts val="0"/>
              </a:spcAft>
              <a:buNone/>
            </a:pPr>
            <a:r>
              <a:rPr lang="cs-CZ" sz="2400" b="1" i="1" dirty="0" smtClean="0">
                <a:effectLst/>
                <a:latin typeface="Times New Roman"/>
                <a:ea typeface="Times New Roman"/>
              </a:rPr>
              <a:t>„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Když zvážíte všechny okolnosti pro a proti elektronické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evidenci 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tržeb,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je </a:t>
            </a:r>
            <a:r>
              <a:rPr lang="cs-CZ" sz="2400" b="1" i="1" dirty="0">
                <a:effectLst/>
                <a:latin typeface="Times New Roman"/>
                <a:ea typeface="Times New Roman"/>
              </a:rPr>
              <a:t>její zavedení podle </a:t>
            </a:r>
            <a:r>
              <a:rPr lang="cs-CZ" sz="2400" b="1" i="1" dirty="0" smtClean="0">
                <a:effectLst/>
                <a:latin typeface="Times New Roman"/>
                <a:ea typeface="Times New Roman"/>
              </a:rPr>
              <a:t>Vás</a:t>
            </a:r>
            <a:r>
              <a:rPr lang="x-none" sz="2400" b="1" i="1" smtClean="0">
                <a:effectLst/>
                <a:latin typeface="Times New Roman"/>
                <a:ea typeface="Times New Roman"/>
              </a:rPr>
              <a:t>:“</a:t>
            </a:r>
            <a:endParaRPr lang="cs-CZ" sz="24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graphicFrame>
        <p:nvGraphicFramePr>
          <p:cNvPr id="1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059981"/>
              </p:ext>
            </p:extLst>
          </p:nvPr>
        </p:nvGraphicFramePr>
        <p:xfrm>
          <a:off x="1121532" y="2759650"/>
          <a:ext cx="8424936" cy="3754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2320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75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009673" grpId="0" animBg="1"/>
      <p:bldGraphic spid="1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4C42C-7920-480D-BC30-18218C8C3E81}" type="slidenum">
              <a:rPr lang="cs-CZ" altLang="cs-CZ"/>
              <a:pPr>
                <a:defRPr/>
              </a:pPr>
              <a:t>4</a:t>
            </a:fld>
            <a:endParaRPr lang="cs-CZ" altLang="cs-CZ"/>
          </a:p>
        </p:txBody>
      </p:sp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5528" y="190500"/>
            <a:ext cx="9582472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defRPr/>
            </a:pPr>
            <a:r>
              <a:rPr lang="cs-CZ" altLang="cs-CZ" sz="4000" b="0" dirty="0" smtClean="0">
                <a:solidFill>
                  <a:srgbClr val="7A163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Narovnání podnikatelského prostředí</a:t>
            </a:r>
            <a:endParaRPr lang="cs-CZ" altLang="cs-CZ" sz="4000" b="0" dirty="0" smtClean="0">
              <a:solidFill>
                <a:srgbClr val="FAE6B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01552" y="2060848"/>
            <a:ext cx="8928993" cy="4248472"/>
          </a:xfrm>
          <a:solidFill>
            <a:srgbClr val="DFD9DF"/>
          </a:solidFill>
          <a:ln>
            <a:solidFill>
              <a:schemeClr val="tx1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</a:pPr>
            <a:endParaRPr lang="cs-CZ" altLang="cs-CZ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>
                <a:effectLst/>
                <a:latin typeface="Times New Roman" pitchFamily="18" charset="0"/>
              </a:rPr>
              <a:t>Důležité je zjištění, že se za posledních šest měsíců </a:t>
            </a:r>
            <a:r>
              <a:rPr lang="cs-CZ" altLang="cs-CZ" sz="2400" b="1" dirty="0" smtClean="0">
                <a:effectLst/>
                <a:latin typeface="Times New Roman" pitchFamily="18" charset="0"/>
              </a:rPr>
              <a:t>o sedm procentních bodů posílil </a:t>
            </a:r>
            <a:r>
              <a:rPr lang="cs-CZ" altLang="cs-CZ" sz="2400" b="1" dirty="0">
                <a:effectLst/>
                <a:latin typeface="Times New Roman" pitchFamily="18" charset="0"/>
              </a:rPr>
              <a:t>podíl lidí, kteří zastávají názor, </a:t>
            </a:r>
            <a:r>
              <a:rPr lang="cs-CZ" altLang="cs-CZ" sz="2400" b="1" dirty="0" smtClean="0">
                <a:effectLst/>
                <a:latin typeface="Times New Roman" pitchFamily="18" charset="0"/>
              </a:rPr>
              <a:t/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že EET napomůže narovnání podnikatelského prostředí.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Podařilo se přesvědčit zejména nejstarší generaci. 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Lidé mladí a ve středním věku jsou skeptičtí a bude třeba vůči nim hledat vhodnou komunikační strategii, opírající se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o dosažené výsledky EET.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Názory se velmi liší v táborech politických stran. Jasná podpora je u příznivců ANO, k nim nejblíže mají sympatizanti ČSSD.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Výrazným oponentem jsou stoupenci pravice, jako by jim nezáleželo na jasných pravidlech hry.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endParaRPr lang="cs-CZ" altLang="cs-CZ" sz="2400" b="1" dirty="0" smtClean="0">
              <a:effectLst/>
              <a:latin typeface="Times New Roman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23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latin typeface="Times New Roman" pitchFamily="18" charset="0"/>
            </a:endParaRPr>
          </a:p>
        </p:txBody>
      </p:sp>
      <p:sp>
        <p:nvSpPr>
          <p:cNvPr id="1122311" name="Rectangle 7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039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122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2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306" grpId="0" animBg="1" autoUpdateAnimBg="0"/>
      <p:bldP spid="1122307" grpId="0" build="p" autoUpdateAnimBg="0" advAuto="2000"/>
      <p:bldP spid="1122310" grpId="0" animBg="1" autoUpdateAnimBg="0"/>
      <p:bldP spid="1122311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172200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 sz="11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6212" y="188913"/>
            <a:ext cx="9221787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600" dirty="0">
                <a:solidFill>
                  <a:schemeClr val="accent2"/>
                </a:solidFill>
                <a:effectLst/>
                <a:latin typeface="Times New Roman" pitchFamily="18" charset="0"/>
              </a:rPr>
              <a:t>Posiluje očekávání zlepšení podnikatelského prostředí </a:t>
            </a:r>
            <a:br>
              <a:rPr lang="cs-CZ" sz="2600" dirty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600" dirty="0">
                <a:solidFill>
                  <a:schemeClr val="accent2"/>
                </a:solidFill>
                <a:effectLst/>
                <a:latin typeface="Times New Roman" pitchFamily="18" charset="0"/>
              </a:rPr>
              <a:t>díky EET, nyní narovnání tohoto prostředí čeká </a:t>
            </a:r>
            <a:r>
              <a:rPr lang="cs-CZ" sz="26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/>
            </a:r>
            <a:br>
              <a:rPr lang="cs-CZ" sz="26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6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více než </a:t>
            </a:r>
            <a:r>
              <a:rPr lang="cs-CZ" sz="2600" dirty="0">
                <a:solidFill>
                  <a:schemeClr val="accent2"/>
                </a:solidFill>
                <a:effectLst/>
                <a:latin typeface="Times New Roman" pitchFamily="18" charset="0"/>
              </a:rPr>
              <a:t>polovina občanů.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229544" y="1496914"/>
            <a:ext cx="8655050" cy="84198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000" b="1" i="1" dirty="0">
                <a:effectLst/>
              </a:rPr>
              <a:t>„</a:t>
            </a:r>
            <a:r>
              <a:rPr lang="cs-CZ" sz="2000" b="1" i="1" dirty="0">
                <a:effectLst/>
              </a:rPr>
              <a:t>Myslíte si, že zavedení elektronické evidence tržeb postupně přispěje </a:t>
            </a:r>
            <a:r>
              <a:rPr lang="cs-CZ" sz="2000" b="1" i="1" dirty="0" smtClean="0">
                <a:effectLst/>
              </a:rPr>
              <a:t/>
            </a:r>
            <a:br>
              <a:rPr lang="cs-CZ" sz="2000" b="1" i="1" dirty="0" smtClean="0">
                <a:effectLst/>
              </a:rPr>
            </a:br>
            <a:r>
              <a:rPr lang="cs-CZ" sz="2000" b="1" i="1" dirty="0" smtClean="0">
                <a:effectLst/>
              </a:rPr>
              <a:t>k narovnání </a:t>
            </a:r>
            <a:r>
              <a:rPr lang="cs-CZ" sz="2000" b="1" i="1" u="sng" dirty="0" smtClean="0">
                <a:effectLst/>
              </a:rPr>
              <a:t>podnikatelského prostředí</a:t>
            </a:r>
            <a:r>
              <a:rPr lang="cs-CZ" sz="2000" b="1" i="1" dirty="0" smtClean="0">
                <a:effectLst/>
              </a:rPr>
              <a:t> v ČR?“</a:t>
            </a:r>
            <a:endParaRPr lang="cs-CZ" sz="2000" b="1" i="1" dirty="0">
              <a:effectLst/>
            </a:endParaRPr>
          </a:p>
        </p:txBody>
      </p:sp>
      <p:graphicFrame>
        <p:nvGraphicFramePr>
          <p:cNvPr id="1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522710"/>
              </p:ext>
            </p:extLst>
          </p:nvPr>
        </p:nvGraphicFramePr>
        <p:xfrm>
          <a:off x="1301552" y="2492896"/>
          <a:ext cx="8352927" cy="3973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E5C2C-8BFA-4660-B455-D9A2B7BEF409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72649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75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75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6" grpId="0" animBg="1"/>
      <p:bldGraphic spid="1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172200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 sz="11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6212" y="115888"/>
            <a:ext cx="9221787" cy="1227137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Narovnání podnikatelského prostředí od zavedení EET očekávají především sympatizanti ANO, následují příznivci ČSSD. </a:t>
            </a:r>
            <a:b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Stoupenci pravice ve zlepšení podnikatelského prostředí nevěří.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595438" y="1476695"/>
            <a:ext cx="8655050" cy="739136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1800" b="1" i="1" dirty="0">
                <a:effectLst/>
              </a:rPr>
              <a:t>„</a:t>
            </a:r>
            <a:r>
              <a:rPr lang="cs-CZ" sz="1800" b="1" i="1" dirty="0">
                <a:effectLst/>
              </a:rPr>
              <a:t>Myslíte si, že zavedení elektronické evidence tržeb postupně přispěje </a:t>
            </a:r>
            <a:br>
              <a:rPr lang="cs-CZ" sz="1800" b="1" i="1" dirty="0">
                <a:effectLst/>
              </a:rPr>
            </a:br>
            <a:r>
              <a:rPr lang="cs-CZ" sz="1800" b="1" i="1" dirty="0">
                <a:effectLst/>
              </a:rPr>
              <a:t>k narovnání </a:t>
            </a:r>
            <a:r>
              <a:rPr lang="cs-CZ" sz="1800" b="1" i="1" u="sng" dirty="0">
                <a:effectLst/>
              </a:rPr>
              <a:t>podnikatelského prostředí</a:t>
            </a:r>
            <a:r>
              <a:rPr lang="cs-CZ" sz="1800" b="1" i="1" dirty="0">
                <a:effectLst/>
              </a:rPr>
              <a:t> v ČR?“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E5C2C-8BFA-4660-B455-D9A2B7BEF409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  <p:graphicFrame>
        <p:nvGraphicFramePr>
          <p:cNvPr id="17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565731"/>
              </p:ext>
            </p:extLst>
          </p:nvPr>
        </p:nvGraphicFramePr>
        <p:xfrm>
          <a:off x="941512" y="2441952"/>
          <a:ext cx="9465914" cy="3958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795564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75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75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/>
      <p:bldP spid="1009669" grpId="0" animBg="1" autoUpdateAnimBg="0"/>
      <p:bldP spid="1009670" grpId="0" animBg="1" autoUpdateAnimBg="0"/>
      <p:bldP spid="16" grpId="0" animBg="1"/>
      <p:bldGraphic spid="1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4C42C-7920-480D-BC30-18218C8C3E81}" type="slidenum">
              <a:rPr lang="cs-CZ" altLang="cs-CZ"/>
              <a:pPr>
                <a:defRPr/>
              </a:pPr>
              <a:t>7</a:t>
            </a:fld>
            <a:endParaRPr lang="cs-CZ" altLang="cs-CZ"/>
          </a:p>
        </p:txBody>
      </p:sp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5528" y="190500"/>
            <a:ext cx="9582472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defRPr/>
            </a:pPr>
            <a:r>
              <a:rPr lang="cs-CZ" altLang="cs-CZ" sz="4000" b="0" dirty="0" smtClean="0">
                <a:solidFill>
                  <a:srgbClr val="7A163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Přínos pro výběr daní</a:t>
            </a:r>
            <a:endParaRPr lang="cs-CZ" altLang="cs-CZ" sz="4000" b="0" dirty="0" smtClean="0">
              <a:solidFill>
                <a:srgbClr val="FAE6B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57536" y="2060848"/>
            <a:ext cx="8928993" cy="3888432"/>
          </a:xfrm>
          <a:solidFill>
            <a:srgbClr val="DFD9DF"/>
          </a:solidFill>
          <a:ln>
            <a:solidFill>
              <a:schemeClr val="tx1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</a:pPr>
            <a:endParaRPr lang="cs-CZ" altLang="cs-CZ" sz="24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Přes masivní publicitu kritických stanovisek zpochybňujících  přínos EET pro vyšší výběr daní se většinové kladné očekávání nemění.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>
                <a:effectLst/>
                <a:latin typeface="Times New Roman" pitchFamily="18" charset="0"/>
              </a:rPr>
              <a:t>Optimistické stanovisko vyslovuje dokonce i skupina lidí, </a:t>
            </a:r>
            <a:r>
              <a:rPr lang="cs-CZ" altLang="cs-CZ" sz="2400" b="1" dirty="0" smtClean="0">
                <a:effectLst/>
                <a:latin typeface="Times New Roman" pitchFamily="18" charset="0"/>
              </a:rPr>
              <a:t/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která </a:t>
            </a:r>
            <a:r>
              <a:rPr lang="cs-CZ" altLang="cs-CZ" sz="2400" b="1" dirty="0">
                <a:effectLst/>
                <a:latin typeface="Times New Roman" pitchFamily="18" charset="0"/>
              </a:rPr>
              <a:t>přijímá hotovostní tržby.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Důkazy o přínosu je třeba soustředit zejména na aktivní skupiny středního věku.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Naději vyslovují většinově tábory příznivců všech stran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s výjimkou ODS a TOP 09.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23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latin typeface="Times New Roman" pitchFamily="18" charset="0"/>
            </a:endParaRPr>
          </a:p>
        </p:txBody>
      </p:sp>
      <p:sp>
        <p:nvSpPr>
          <p:cNvPr id="1122311" name="Rectangle 7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039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12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122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12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306" grpId="0" animBg="1" autoUpdateAnimBg="0"/>
      <p:bldP spid="1122307" grpId="0" build="p" autoUpdateAnimBg="0" advAuto="2000"/>
      <p:bldP spid="1122310" grpId="0" animBg="1" autoUpdateAnimBg="0"/>
      <p:bldP spid="112231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symbol pro číslo snímku 3"/>
          <p:cNvSpPr txBox="1">
            <a:spLocks noGrp="1"/>
          </p:cNvSpPr>
          <p:nvPr/>
        </p:nvSpPr>
        <p:spPr bwMode="auto">
          <a:xfrm>
            <a:off x="7823200" y="6249988"/>
            <a:ext cx="2222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fld id="{C8C546F5-78D9-440D-A5B9-9C495B03FBAA}" type="slidenum">
              <a:rPr lang="cs-CZ" sz="11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 defTabSz="1023938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cs-CZ" sz="11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4" name="Slide Number Placeholder 5"/>
          <p:cNvSpPr txBox="1">
            <a:spLocks noGrp="1"/>
          </p:cNvSpPr>
          <p:nvPr/>
        </p:nvSpPr>
        <p:spPr bwMode="auto">
          <a:xfrm>
            <a:off x="7823200" y="6172200"/>
            <a:ext cx="22225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02321" tIns="51161" rIns="102321" bIns="51161"/>
          <a:lstStyle/>
          <a:p>
            <a:pPr algn="r" defTabSz="1023938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 sz="11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096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6212" y="188913"/>
            <a:ext cx="9221787" cy="1079500"/>
          </a:xfrm>
          <a:solidFill>
            <a:schemeClr val="accent1"/>
          </a:solidFill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tabLst>
                <a:tab pos="3311525" algn="l"/>
              </a:tabLst>
              <a:defRPr/>
            </a:pP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Dvoutřetinová většina občanů očekává, že zavedení EET postupně </a:t>
            </a:r>
            <a:b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zlepší výběr daní od obchodníků a poskytovatelů služeb. </a:t>
            </a:r>
            <a:b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</a:br>
            <a:r>
              <a:rPr lang="cs-CZ" sz="2400" dirty="0" smtClean="0">
                <a:solidFill>
                  <a:schemeClr val="accent2"/>
                </a:solidFill>
                <a:effectLst/>
                <a:latin typeface="Times New Roman" pitchFamily="18" charset="0"/>
              </a:rPr>
              <a:t>Oproti květnu nenastaly v této otázce žádné změny.</a:t>
            </a:r>
          </a:p>
        </p:txBody>
      </p:sp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4000500" y="4572000"/>
            <a:ext cx="3556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50000"/>
              </a:spcBef>
              <a:buClrTx/>
              <a:buSzTx/>
              <a:buFontTx/>
              <a:buNone/>
            </a:pPr>
            <a:endParaRPr lang="en-US" altLang="cs-CZ" sz="2700" b="1">
              <a:effectLst/>
              <a:cs typeface="Arial" charset="0"/>
            </a:endParaRP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9669" name="Rectangle 5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cs typeface="Arial" charset="0"/>
            </a:endParaRPr>
          </a:p>
        </p:txBody>
      </p:sp>
      <p:sp>
        <p:nvSpPr>
          <p:cNvPr id="1009670" name="Rectangle 6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lIns="102321" tIns="51161" rIns="102321" bIns="51161" anchor="ctr"/>
          <a:lstStyle/>
          <a:p>
            <a:pPr defTabSz="1023938" eaLnBrk="0" hangingPunct="0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cs typeface="Arial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-5373688" y="5668963"/>
            <a:ext cx="2921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102321" tIns="51161" rIns="102321" bIns="51161" anchor="ctr">
            <a:spAutoFit/>
          </a:bodyPr>
          <a:lstStyle/>
          <a:p>
            <a:pPr algn="l" defTabSz="1023938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100">
                <a:effectLst/>
                <a:cs typeface="Times New Roman" pitchFamily="18" charset="0"/>
              </a:rPr>
              <a:t> </a:t>
            </a:r>
            <a:r>
              <a:rPr lang="cs-CZ" altLang="cs-CZ" sz="1200">
                <a:effectLst/>
                <a:cs typeface="Arial" charset="0"/>
              </a:rPr>
              <a:t> </a:t>
            </a:r>
            <a:endParaRPr lang="cs-CZ" altLang="cs-CZ" sz="2700">
              <a:effectLst/>
              <a:cs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066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229544" y="1513040"/>
            <a:ext cx="8655050" cy="80973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square" lIns="102321" tIns="51161" rIns="102321" bIns="51161" anchor="ctr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None/>
            </a:pPr>
            <a:r>
              <a:rPr lang="cs-CZ" altLang="cs-CZ" sz="2000" b="1" i="1" dirty="0">
                <a:effectLst/>
              </a:rPr>
              <a:t>„</a:t>
            </a:r>
            <a:r>
              <a:rPr lang="cs-CZ" sz="2000" b="1" i="1" dirty="0">
                <a:effectLst/>
              </a:rPr>
              <a:t>Myslíte si, že zavedení elektronické evidence tržeb postupně přispěje </a:t>
            </a:r>
            <a:r>
              <a:rPr lang="cs-CZ" sz="2000" b="1" i="1" dirty="0" smtClean="0">
                <a:effectLst/>
              </a:rPr>
              <a:t/>
            </a:r>
            <a:br>
              <a:rPr lang="cs-CZ" sz="2000" b="1" i="1" dirty="0" smtClean="0">
                <a:effectLst/>
              </a:rPr>
            </a:br>
            <a:r>
              <a:rPr lang="cs-CZ" sz="2000" b="1" i="1" dirty="0" smtClean="0">
                <a:effectLst/>
              </a:rPr>
              <a:t>ke zlepšení </a:t>
            </a:r>
            <a:r>
              <a:rPr lang="cs-CZ" sz="2000" b="1" i="1" u="sng" dirty="0" smtClean="0">
                <a:effectLst/>
              </a:rPr>
              <a:t>výběru</a:t>
            </a:r>
            <a:r>
              <a:rPr lang="cs-CZ" sz="2000" b="1" i="1" dirty="0" smtClean="0">
                <a:effectLst/>
              </a:rPr>
              <a:t> daní od obchodníků a poskytovatelů služeb?“</a:t>
            </a:r>
            <a:endParaRPr lang="cs-CZ" sz="2000" b="1" i="1" dirty="0">
              <a:effectLst/>
            </a:endParaRPr>
          </a:p>
        </p:txBody>
      </p:sp>
      <p:graphicFrame>
        <p:nvGraphicFramePr>
          <p:cNvPr id="1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124392"/>
              </p:ext>
            </p:extLst>
          </p:nvPr>
        </p:nvGraphicFramePr>
        <p:xfrm>
          <a:off x="1301552" y="2492896"/>
          <a:ext cx="8352927" cy="3973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1E5C2C-8BFA-4660-B455-D9A2B7BEF409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42911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75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0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75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75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666" grpId="0" animBg="1" autoUpdateAnimBg="0"/>
      <p:bldP spid="1009669" grpId="0" animBg="1" autoUpdateAnimBg="0"/>
      <p:bldP spid="1009670" grpId="0" animBg="1" autoUpdateAnimBg="0"/>
      <p:bldP spid="16" grpId="0" animBg="1" autoUpdateAnimBg="0"/>
      <p:bldGraphic spid="1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4C42C-7920-480D-BC30-18218C8C3E81}" type="slidenum">
              <a:rPr lang="cs-CZ" altLang="cs-CZ"/>
              <a:pPr>
                <a:defRPr/>
              </a:pPr>
              <a:t>9</a:t>
            </a:fld>
            <a:endParaRPr lang="cs-CZ" altLang="cs-CZ"/>
          </a:p>
        </p:txBody>
      </p:sp>
      <p:sp>
        <p:nvSpPr>
          <p:cNvPr id="112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85528" y="190500"/>
            <a:ext cx="9582472" cy="1582738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5000"/>
              </a:spcBef>
              <a:spcAft>
                <a:spcPct val="25000"/>
              </a:spcAft>
              <a:defRPr/>
            </a:pPr>
            <a:r>
              <a:rPr lang="cs-CZ" altLang="cs-CZ" sz="4000" b="0" dirty="0" smtClean="0">
                <a:solidFill>
                  <a:srgbClr val="7A163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EET a zdražování</a:t>
            </a:r>
            <a:endParaRPr lang="cs-CZ" altLang="cs-CZ" sz="4000" b="0" dirty="0" smtClean="0">
              <a:solidFill>
                <a:srgbClr val="FAE6B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22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57536" y="2204864"/>
            <a:ext cx="9299327" cy="3744416"/>
          </a:xfrm>
          <a:solidFill>
            <a:srgbClr val="DFD9DF"/>
          </a:solidFill>
          <a:ln>
            <a:solidFill>
              <a:schemeClr val="tx1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</a:pPr>
            <a:endParaRPr lang="cs-CZ" altLang="cs-CZ" sz="6000" b="1" dirty="0" smtClean="0">
              <a:effectLst/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EET je podle většiny lidí pouze záminkou pro zdražování restauračních služeb. Jediným a hlavním důvodem zdražování </a:t>
            </a:r>
            <a:br>
              <a:rPr lang="cs-CZ" altLang="cs-CZ" sz="2400" b="1" dirty="0" smtClean="0">
                <a:effectLst/>
                <a:latin typeface="Times New Roman" pitchFamily="18" charset="0"/>
              </a:rPr>
            </a:br>
            <a:r>
              <a:rPr lang="cs-CZ" altLang="cs-CZ" sz="2400" b="1" dirty="0" smtClean="0">
                <a:effectLst/>
                <a:latin typeface="Times New Roman" pitchFamily="18" charset="0"/>
              </a:rPr>
              <a:t>je pouze pro 10 %.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spcAft>
                <a:spcPct val="30000"/>
              </a:spcAft>
            </a:pPr>
            <a:r>
              <a:rPr lang="cs-CZ" altLang="cs-CZ" sz="2400" b="1" dirty="0" smtClean="0">
                <a:effectLst/>
                <a:latin typeface="Times New Roman" pitchFamily="18" charset="0"/>
              </a:rPr>
              <a:t>Pokud se zdražuje, je to spíše dáno náklady na pořízení a provoz systému, než nutností nahradit propad nepřiznávaných tržeb.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15888"/>
            <a:ext cx="1200150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2310" name="Rectangle 6"/>
          <p:cNvSpPr>
            <a:spLocks noChangeArrowheads="1"/>
          </p:cNvSpPr>
          <p:nvPr/>
        </p:nvSpPr>
        <p:spPr bwMode="auto">
          <a:xfrm>
            <a:off x="0" y="1773238"/>
            <a:ext cx="10668000" cy="73025"/>
          </a:xfrm>
          <a:prstGeom prst="rect">
            <a:avLst/>
          </a:prstGeom>
          <a:solidFill>
            <a:srgbClr val="C7C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cs-CZ" sz="2700">
              <a:effectLst/>
              <a:latin typeface="Times New Roman" pitchFamily="18" charset="0"/>
            </a:endParaRPr>
          </a:p>
        </p:txBody>
      </p:sp>
      <p:sp>
        <p:nvSpPr>
          <p:cNvPr id="1122311" name="Rectangle 7"/>
          <p:cNvSpPr>
            <a:spLocks noChangeArrowheads="1"/>
          </p:cNvSpPr>
          <p:nvPr/>
        </p:nvSpPr>
        <p:spPr bwMode="auto">
          <a:xfrm>
            <a:off x="5922963" y="6524625"/>
            <a:ext cx="4533900" cy="95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21" tIns="51161" rIns="102321" bIns="51161" anchor="ctr"/>
          <a:lstStyle>
            <a:lvl1pPr algn="l" defTabSz="1023938" eaLnBrk="0" hangingPunct="0">
              <a:buSzPct val="70000"/>
              <a:buChar char="n"/>
              <a:defRPr sz="3600">
                <a:solidFill>
                  <a:schemeClr val="tx1"/>
                </a:solidFill>
                <a:latin typeface="Tahoma" pitchFamily="34" charset="0"/>
              </a:defRPr>
            </a:lvl1pPr>
            <a:lvl2pPr marL="511175" indent="-320675" algn="l" defTabSz="1023938" eaLnBrk="0" hangingPunct="0">
              <a:buClr>
                <a:schemeClr val="tx1"/>
              </a:buClr>
              <a:buChar char="–"/>
              <a:defRPr sz="3100">
                <a:solidFill>
                  <a:schemeClr val="tx1"/>
                </a:solidFill>
                <a:latin typeface="Tahoma" pitchFamily="34" charset="0"/>
              </a:defRPr>
            </a:lvl2pPr>
            <a:lvl3pPr marL="1023938" indent="-255588" algn="l" defTabSz="1023938" eaLnBrk="0" hangingPunct="0">
              <a:buSzPct val="70000"/>
              <a:buChar char="n"/>
              <a:defRPr sz="2700">
                <a:solidFill>
                  <a:schemeClr val="tx1"/>
                </a:solidFill>
                <a:latin typeface="Tahoma" pitchFamily="34" charset="0"/>
              </a:defRPr>
            </a:lvl3pPr>
            <a:lvl4pPr marL="1535113" indent="-255588" algn="l" defTabSz="1023938" eaLnBrk="0" hangingPunct="0">
              <a:buClr>
                <a:schemeClr val="tx1"/>
              </a:buClr>
              <a:buChar char="–"/>
              <a:defRPr sz="2200">
                <a:solidFill>
                  <a:schemeClr val="tx1"/>
                </a:solidFill>
                <a:latin typeface="Tahoma" pitchFamily="34" charset="0"/>
              </a:defRPr>
            </a:lvl4pPr>
            <a:lvl5pPr marL="2046288" indent="-255588" algn="l" defTabSz="1023938" eaLnBrk="0" hangingPunct="0">
              <a:buSzPct val="70000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5pPr>
            <a:lvl6pPr marL="25034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6pPr>
            <a:lvl7pPr marL="29606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7pPr>
            <a:lvl8pPr marL="34178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8pPr>
            <a:lvl9pPr marL="3875088" indent="-255588" defTabSz="10239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buClrTx/>
              <a:buSzTx/>
              <a:buFontTx/>
              <a:buNone/>
            </a:pPr>
            <a:endParaRPr lang="en-US" altLang="cs-CZ" sz="1600">
              <a:solidFill>
                <a:srgbClr val="660033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1612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12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12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2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112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2306" grpId="0" animBg="1" autoUpdateAnimBg="0"/>
      <p:bldP spid="1122307" grpId="0" build="p" autoUpdateAnimBg="0" advAuto="2000"/>
      <p:bldP spid="1122310" grpId="0" animBg="1" autoUpdateAnimBg="0"/>
      <p:bldP spid="1122311" grpId="0" animBg="1" autoUpdateAnimBg="0"/>
    </p:bldLst>
  </p:timing>
</p:sld>
</file>

<file path=ppt/theme/theme1.xml><?xml version="1.0" encoding="utf-8"?>
<a:theme xmlns:a="http://schemas.openxmlformats.org/drawingml/2006/main" name="Třpyt">
  <a:themeElements>
    <a:clrScheme name="">
      <a:dk1>
        <a:srgbClr val="990033"/>
      </a:dk1>
      <a:lt1>
        <a:srgbClr val="E2E1E3"/>
      </a:lt1>
      <a:dk2>
        <a:srgbClr val="000000"/>
      </a:dk2>
      <a:lt2>
        <a:srgbClr val="FFFFFF"/>
      </a:lt2>
      <a:accent1>
        <a:srgbClr val="DFD7DF"/>
      </a:accent1>
      <a:accent2>
        <a:srgbClr val="6C2448"/>
      </a:accent2>
      <a:accent3>
        <a:srgbClr val="EEEEEF"/>
      </a:accent3>
      <a:accent4>
        <a:srgbClr val="82002A"/>
      </a:accent4>
      <a:accent5>
        <a:srgbClr val="ECE8EC"/>
      </a:accent5>
      <a:accent6>
        <a:srgbClr val="612040"/>
      </a:accent6>
      <a:hlink>
        <a:srgbClr val="842C58"/>
      </a:hlink>
      <a:folHlink>
        <a:srgbClr val="983A5C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120000"/>
          <a:buFont typeface="Wingdings" pitchFamily="2" charset="2"/>
          <a:buChar char="§"/>
          <a:tabLst/>
          <a:defRPr kumimoji="0" lang="cs-CZ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10">
        <a:dk1>
          <a:srgbClr val="000099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1">
        <a:dk1>
          <a:srgbClr val="A50021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2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3">
        <a:dk1>
          <a:srgbClr val="A51743"/>
        </a:dk1>
        <a:lt1>
          <a:srgbClr val="FFFFFF"/>
        </a:lt1>
        <a:dk2>
          <a:srgbClr val="900631"/>
        </a:dk2>
        <a:lt2>
          <a:srgbClr val="EAEAEA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4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0066FF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15">
        <a:dk1>
          <a:srgbClr val="A51743"/>
        </a:dk1>
        <a:lt1>
          <a:srgbClr val="FFFFFF"/>
        </a:lt1>
        <a:dk2>
          <a:srgbClr val="900631"/>
        </a:dk2>
        <a:lt2>
          <a:srgbClr val="FFFF99"/>
        </a:lt2>
        <a:accent1>
          <a:srgbClr val="B81A31"/>
        </a:accent1>
        <a:accent2>
          <a:srgbClr val="FCD568"/>
        </a:accent2>
        <a:accent3>
          <a:srgbClr val="C6AAAD"/>
        </a:accent3>
        <a:accent4>
          <a:srgbClr val="DADADA"/>
        </a:accent4>
        <a:accent5>
          <a:srgbClr val="D8ABAD"/>
        </a:accent5>
        <a:accent6>
          <a:srgbClr val="E4C15E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29365</TotalTime>
  <Words>540</Words>
  <Application>Microsoft Office PowerPoint</Application>
  <PresentationFormat>Vlastní</PresentationFormat>
  <Paragraphs>127</Paragraphs>
  <Slides>17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9" baseType="lpstr">
      <vt:lpstr>Třpyt</vt:lpstr>
      <vt:lpstr>rastrový obrázek</vt:lpstr>
      <vt:lpstr>EET na konci roku 2016  </vt:lpstr>
      <vt:lpstr>Aktuální bleskový výzkum</vt:lpstr>
      <vt:lpstr>Stále téměř dvoutřetinová většina občanů považuje zavedení EET za pozitivní opatření.</vt:lpstr>
      <vt:lpstr>Narovnání podnikatelského prostředí</vt:lpstr>
      <vt:lpstr>Posiluje očekávání zlepšení podnikatelského prostředí  díky EET, nyní narovnání tohoto prostředí čeká  více než polovina občanů.</vt:lpstr>
      <vt:lpstr>Narovnání podnikatelského prostředí od zavedení EET očekávají především sympatizanti ANO, následují příznivci ČSSD.  Stoupenci pravice ve zlepšení podnikatelského prostředí nevěří.</vt:lpstr>
      <vt:lpstr>Přínos pro výběr daní</vt:lpstr>
      <vt:lpstr>Dvoutřetinová většina občanů očekává, že zavedení EET postupně  zlepší výběr daní od obchodníků a poskytovatelů služeb.  Oproti květnu nenastaly v této otázce žádné změny.</vt:lpstr>
      <vt:lpstr>EET a zdražování</vt:lpstr>
      <vt:lpstr>Nadpoloviční většina dotázaných považuje EET pouze  za záminku k případnému zdražování služeb v restauracích. </vt:lpstr>
      <vt:lpstr>Komunikace o EET</vt:lpstr>
      <vt:lpstr>Zpravodajství v tisku, televizi, internetu je jasně dominantním zdrojem informací o EET.</vt:lpstr>
      <vt:lpstr>Nejčastěji lidé zaznamenali televizní reklamní spoty  k zavádění EET.</vt:lpstr>
      <vt:lpstr>Od května se mírně zvýšil podíl těch, kteří již o EET ví všechno, co potřebují.</vt:lpstr>
      <vt:lpstr>Podíl lidí, jejichž motivaci požadovat účtenku by zvýšila slosovatelnost této účtenky</vt:lpstr>
      <vt:lpstr>Shrnutí výsledků</vt:lpstr>
      <vt:lpstr>Prezentace aplikace PowerPoint</vt:lpstr>
    </vt:vector>
  </TitlesOfParts>
  <Company>STEM spol. s r.o.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...</dc:title>
  <dc:creator>Jitka</dc:creator>
  <cp:lastModifiedBy>hartl</cp:lastModifiedBy>
  <cp:revision>1298</cp:revision>
  <cp:lastPrinted>2015-01-30T13:57:33Z</cp:lastPrinted>
  <dcterms:created xsi:type="dcterms:W3CDTF">1999-08-31T13:41:40Z</dcterms:created>
  <dcterms:modified xsi:type="dcterms:W3CDTF">2017-01-18T11:25:02Z</dcterms:modified>
</cp:coreProperties>
</file>